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70" r:id="rId4"/>
    <p:sldId id="273" r:id="rId5"/>
    <p:sldId id="274" r:id="rId6"/>
    <p:sldId id="275" r:id="rId7"/>
    <p:sldId id="276" r:id="rId8"/>
    <p:sldId id="277" r:id="rId9"/>
    <p:sldId id="278" r:id="rId10"/>
    <p:sldId id="279" r:id="rId11"/>
    <p:sldId id="280" r:id="rId12"/>
    <p:sldId id="281" r:id="rId13"/>
    <p:sldId id="283" r:id="rId14"/>
    <p:sldId id="284" r:id="rId15"/>
    <p:sldId id="290" r:id="rId16"/>
    <p:sldId id="291" r:id="rId17"/>
    <p:sldId id="285" r:id="rId18"/>
    <p:sldId id="286" r:id="rId19"/>
    <p:sldId id="287" r:id="rId20"/>
    <p:sldId id="288" r:id="rId21"/>
    <p:sldId id="292" r:id="rId22"/>
    <p:sldId id="293" r:id="rId23"/>
    <p:sldId id="29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snapToObjects="1">
      <p:cViewPr>
        <p:scale>
          <a:sx n="83" d="100"/>
          <a:sy n="83" d="100"/>
        </p:scale>
        <p:origin x="1203"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9BD96B-75CA-1841-90D5-B18FC898F678}"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97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777040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423243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BD96B-75CA-1841-90D5-B18FC898F678}"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9823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BD96B-75CA-1841-90D5-B18FC898F678}" type="datetimeFigureOut">
              <a:rPr lang="en-US" smtClean="0"/>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40153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BD96B-75CA-1841-90D5-B18FC898F678}"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58121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D96B-75CA-1841-90D5-B18FC898F678}" type="datetimeFigureOut">
              <a:rPr lang="en-US" smtClean="0"/>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7635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BD96B-75CA-1841-90D5-B18FC898F678}" type="datetimeFigureOut">
              <a:rPr lang="en-US" smtClean="0"/>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388923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BD96B-75CA-1841-90D5-B18FC898F678}" type="datetimeFigureOut">
              <a:rPr lang="en-US" smtClean="0"/>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137603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6117"/>
            <a:ext cx="3008313" cy="1081612"/>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86118"/>
            <a:ext cx="5111750" cy="54479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48168"/>
            <a:ext cx="3008313" cy="43663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251020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9BD96B-75CA-1841-90D5-B18FC898F678}" type="datetimeFigureOut">
              <a:rPr lang="en-US" smtClean="0"/>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3AB5E-33BA-8749-A20F-9CA8194C6B65}" type="slidenum">
              <a:rPr lang="en-US" smtClean="0"/>
              <a:t>‹#›</a:t>
            </a:fld>
            <a:endParaRPr lang="en-US"/>
          </a:p>
        </p:txBody>
      </p:sp>
    </p:spTree>
    <p:extLst>
      <p:ext uri="{BB962C8B-B14F-4D97-AF65-F5344CB8AC3E}">
        <p14:creationId xmlns:p14="http://schemas.microsoft.com/office/powerpoint/2010/main" val="98359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1971"/>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929704"/>
            <a:ext cx="8229600" cy="41964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BD96B-75CA-1841-90D5-B18FC898F678}" type="datetimeFigureOut">
              <a:rPr lang="en-US" smtClean="0"/>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72563" y="6356350"/>
            <a:ext cx="109487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3AB5E-33BA-8749-A20F-9CA8194C6B65}" type="slidenum">
              <a:rPr lang="en-US" smtClean="0"/>
              <a:t>‹#›</a:t>
            </a:fld>
            <a:endParaRPr lang="en-US"/>
          </a:p>
        </p:txBody>
      </p:sp>
      <p:pic>
        <p:nvPicPr>
          <p:cNvPr id="7" name="Picture 6" descr="MD-flag-background-ppt.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3999" cy="571500"/>
          </a:xfrm>
          <a:prstGeom prst="rect">
            <a:avLst/>
          </a:prstGeom>
        </p:spPr>
      </p:pic>
      <p:pic>
        <p:nvPicPr>
          <p:cNvPr id="8" name="Picture 7" descr="UMBC-primary-logo-CMYK-on-black.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94287" y="86177"/>
            <a:ext cx="1749252" cy="402989"/>
          </a:xfrm>
          <a:prstGeom prst="rect">
            <a:avLst/>
          </a:prstGeom>
        </p:spPr>
      </p:pic>
      <p:pic>
        <p:nvPicPr>
          <p:cNvPr id="9" name="Picture 8" descr="corner-element.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919918" y="5615558"/>
            <a:ext cx="1224081" cy="1242442"/>
          </a:xfrm>
          <a:prstGeom prst="rect">
            <a:avLst/>
          </a:prstGeom>
          <a:noFill/>
          <a:ln>
            <a:noFill/>
          </a:ln>
        </p:spPr>
      </p:pic>
    </p:spTree>
    <p:extLst>
      <p:ext uri="{BB962C8B-B14F-4D97-AF65-F5344CB8AC3E}">
        <p14:creationId xmlns:p14="http://schemas.microsoft.com/office/powerpoint/2010/main" val="3189350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catalog.data.gov/dataset/crime-data-from-2020-to-present/resource/5eb6507e-fa82-4595-a604-023f8a326099"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183270"/>
            <a:ext cx="8229600" cy="1143000"/>
          </a:xfrm>
        </p:spPr>
        <p:txBody>
          <a:bodyPr anchor="ctr">
            <a:normAutofit/>
          </a:bodyPr>
          <a:lstStyle/>
          <a:p>
            <a:pPr>
              <a:lnSpc>
                <a:spcPct val="90000"/>
              </a:lnSpc>
            </a:pPr>
            <a:r>
              <a:rPr lang="en-US" sz="3700" b="1" dirty="0"/>
              <a:t>Crime Rate Data Analysis in Los Angeles</a:t>
            </a:r>
            <a:br>
              <a:rPr lang="en-US" sz="3700" dirty="0"/>
            </a:br>
            <a:endParaRPr lang="en-US" sz="3700" dirty="0"/>
          </a:p>
        </p:txBody>
      </p:sp>
      <p:sp>
        <p:nvSpPr>
          <p:cNvPr id="11" name="Text Placeholder 2">
            <a:extLst>
              <a:ext uri="{FF2B5EF4-FFF2-40B4-BE49-F238E27FC236}">
                <a16:creationId xmlns:a16="http://schemas.microsoft.com/office/drawing/2014/main" id="{EA5237E0-05B0-64B6-7C53-8C2F580D9EA3}"/>
              </a:ext>
            </a:extLst>
          </p:cNvPr>
          <p:cNvSpPr>
            <a:spLocks noGrp="1"/>
          </p:cNvSpPr>
          <p:nvPr>
            <p:ph type="body" idx="1"/>
          </p:nvPr>
        </p:nvSpPr>
        <p:spPr>
          <a:xfrm>
            <a:off x="5021862" y="4476141"/>
            <a:ext cx="4040188" cy="639762"/>
          </a:xfrm>
        </p:spPr>
        <p:txBody>
          <a:bodyPr>
            <a:normAutofit fontScale="77500" lnSpcReduction="20000"/>
          </a:bodyPr>
          <a:lstStyle/>
          <a:p>
            <a:r>
              <a:rPr lang="en-US" sz="2400" dirty="0">
                <a:solidFill>
                  <a:schemeClr val="tx1"/>
                </a:solidFill>
                <a:latin typeface="Times New Roman" panose="02020603050405020304" pitchFamily="18" charset="0"/>
                <a:cs typeface="Times New Roman" panose="02020603050405020304" pitchFamily="18" charset="0"/>
              </a:rPr>
              <a:t>1.	Gnaneswar </a:t>
            </a:r>
            <a:r>
              <a:rPr lang="en-US" sz="2400" dirty="0" err="1">
                <a:solidFill>
                  <a:schemeClr val="tx1"/>
                </a:solidFill>
                <a:latin typeface="Times New Roman" panose="02020603050405020304" pitchFamily="18" charset="0"/>
                <a:cs typeface="Times New Roman" panose="02020603050405020304" pitchFamily="18" charset="0"/>
              </a:rPr>
              <a:t>Maram</a:t>
            </a:r>
            <a:r>
              <a:rPr lang="en-US" sz="2400" dirty="0">
                <a:solidFill>
                  <a:schemeClr val="tx1"/>
                </a:solidFill>
                <a:latin typeface="Times New Roman" panose="02020603050405020304" pitchFamily="18" charset="0"/>
                <a:cs typeface="Times New Roman" panose="02020603050405020304" pitchFamily="18" charset="0"/>
              </a:rPr>
              <a:t> - ZE24010</a:t>
            </a:r>
          </a:p>
          <a:p>
            <a:r>
              <a:rPr lang="en-US" sz="2400" dirty="0">
                <a:solidFill>
                  <a:schemeClr val="tx1"/>
                </a:solidFill>
                <a:latin typeface="Times New Roman" panose="02020603050405020304" pitchFamily="18" charset="0"/>
                <a:cs typeface="Times New Roman" panose="02020603050405020304" pitchFamily="18" charset="0"/>
              </a:rPr>
              <a:t>2.	Monika </a:t>
            </a:r>
            <a:r>
              <a:rPr lang="en-US" sz="2400" dirty="0" err="1">
                <a:solidFill>
                  <a:schemeClr val="tx1"/>
                </a:solidFill>
                <a:latin typeface="Times New Roman" panose="02020603050405020304" pitchFamily="18" charset="0"/>
                <a:cs typeface="Times New Roman" panose="02020603050405020304" pitchFamily="18" charset="0"/>
              </a:rPr>
              <a:t>Alla</a:t>
            </a:r>
            <a:r>
              <a:rPr lang="en-US" sz="2400" dirty="0">
                <a:solidFill>
                  <a:schemeClr val="tx1"/>
                </a:solidFill>
                <a:latin typeface="Times New Roman" panose="02020603050405020304" pitchFamily="18" charset="0"/>
                <a:cs typeface="Times New Roman" panose="02020603050405020304" pitchFamily="18" charset="0"/>
              </a:rPr>
              <a:t> - RS82696</a:t>
            </a:r>
          </a:p>
          <a:p>
            <a:endParaRPr lang="en-US" dirty="0"/>
          </a:p>
        </p:txBody>
      </p:sp>
      <p:sp>
        <p:nvSpPr>
          <p:cNvPr id="3" name="Subtitle 2"/>
          <p:cNvSpPr>
            <a:spLocks noGrp="1"/>
          </p:cNvSpPr>
          <p:nvPr>
            <p:ph sz="half" idx="2"/>
          </p:nvPr>
        </p:nvSpPr>
        <p:spPr>
          <a:xfrm>
            <a:off x="457199" y="2174875"/>
            <a:ext cx="4304581" cy="3951288"/>
          </a:xfrm>
        </p:spPr>
        <p:txBody>
          <a:bodyPr>
            <a:normAutofit/>
          </a:bodyPr>
          <a:lstStyle/>
          <a:p>
            <a:pPr marL="0" indent="0">
              <a:buNone/>
            </a:pPr>
            <a:r>
              <a:rPr lang="en-US" dirty="0"/>
              <a:t> </a:t>
            </a:r>
          </a:p>
        </p:txBody>
      </p:sp>
      <p:sp>
        <p:nvSpPr>
          <p:cNvPr id="13" name="Text Placeholder 4">
            <a:extLst>
              <a:ext uri="{FF2B5EF4-FFF2-40B4-BE49-F238E27FC236}">
                <a16:creationId xmlns:a16="http://schemas.microsoft.com/office/drawing/2014/main" id="{FA08B56D-07AE-17A3-E952-4CDFFE66FC13}"/>
              </a:ext>
            </a:extLst>
          </p:cNvPr>
          <p:cNvSpPr>
            <a:spLocks noGrp="1"/>
          </p:cNvSpPr>
          <p:nvPr>
            <p:ph type="body" sz="quarter" idx="3"/>
          </p:nvPr>
        </p:nvSpPr>
        <p:spPr>
          <a:xfrm>
            <a:off x="5021862" y="3295222"/>
            <a:ext cx="4041775" cy="639762"/>
          </a:xfrm>
        </p:spPr>
        <p:txBody>
          <a:bodyPr>
            <a:normAutofit fontScale="77500" lnSpcReduction="20000"/>
          </a:bodyPr>
          <a:lstStyle/>
          <a:p>
            <a:r>
              <a:rPr lang="en-US" dirty="0"/>
              <a:t>Presented by-</a:t>
            </a:r>
          </a:p>
        </p:txBody>
      </p:sp>
      <p:pic>
        <p:nvPicPr>
          <p:cNvPr id="6" name="Picture 5">
            <a:extLst>
              <a:ext uri="{FF2B5EF4-FFF2-40B4-BE49-F238E27FC236}">
                <a16:creationId xmlns:a16="http://schemas.microsoft.com/office/drawing/2014/main" id="{B7D3FA1E-E2DC-67EC-EE9A-C148263287F0}"/>
              </a:ext>
            </a:extLst>
          </p:cNvPr>
          <p:cNvPicPr>
            <a:picLocks noChangeAspect="1"/>
          </p:cNvPicPr>
          <p:nvPr/>
        </p:nvPicPr>
        <p:blipFill>
          <a:blip r:embed="rId2"/>
          <a:stretch>
            <a:fillRect/>
          </a:stretch>
        </p:blipFill>
        <p:spPr>
          <a:xfrm>
            <a:off x="530225" y="3013770"/>
            <a:ext cx="4242429" cy="2386366"/>
          </a:xfrm>
          <a:prstGeom prst="rect">
            <a:avLst/>
          </a:prstGeom>
          <a:noFill/>
        </p:spPr>
      </p:pic>
      <p:sp>
        <p:nvSpPr>
          <p:cNvPr id="5" name="TextBox 4">
            <a:extLst>
              <a:ext uri="{FF2B5EF4-FFF2-40B4-BE49-F238E27FC236}">
                <a16:creationId xmlns:a16="http://schemas.microsoft.com/office/drawing/2014/main" id="{03768E51-B845-9AF5-6FE4-2D1C64DD66C3}"/>
              </a:ext>
            </a:extLst>
          </p:cNvPr>
          <p:cNvSpPr txBox="1"/>
          <p:nvPr/>
        </p:nvSpPr>
        <p:spPr>
          <a:xfrm>
            <a:off x="2286000" y="3245771"/>
            <a:ext cx="4572000"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3026918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DECB7-3ADF-4094-18A6-2DE9A0C1244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9AC3C40-5143-F6E7-49F4-F76C2D316D72}"/>
              </a:ext>
            </a:extLst>
          </p:cNvPr>
          <p:cNvSpPr>
            <a:spLocks noGrp="1"/>
          </p:cNvSpPr>
          <p:nvPr>
            <p:ph type="subTitle" idx="1"/>
          </p:nvPr>
        </p:nvSpPr>
        <p:spPr>
          <a:xfrm>
            <a:off x="237505" y="795647"/>
            <a:ext cx="8502733" cy="724395"/>
          </a:xfrm>
        </p:spPr>
        <p:txBody>
          <a:bodyPr>
            <a:normAutofit fontScale="85000" lnSpcReduction="10000"/>
          </a:bodyPr>
          <a:lstStyle/>
          <a:p>
            <a:pPr marL="457200" indent="-457200" algn="l">
              <a:buFont typeface="Arial" panose="020B0604020202020204" pitchFamily="34" charset="0"/>
              <a:buChar char="•"/>
            </a:pPr>
            <a:r>
              <a:rPr lang="en-US" dirty="0"/>
              <a:t>Based on the zone these are the crime </a:t>
            </a:r>
            <a:r>
              <a:rPr lang="en-US" dirty="0" err="1"/>
              <a:t>distrubutions</a:t>
            </a:r>
            <a:endParaRPr lang="en-US" dirty="0"/>
          </a:p>
        </p:txBody>
      </p:sp>
      <p:pic>
        <p:nvPicPr>
          <p:cNvPr id="5" name="Picture 4" descr="A screenshot of a computer&#10;&#10;Description automatically generated">
            <a:extLst>
              <a:ext uri="{FF2B5EF4-FFF2-40B4-BE49-F238E27FC236}">
                <a16:creationId xmlns:a16="http://schemas.microsoft.com/office/drawing/2014/main" id="{B5DD2A8D-C727-CEC3-A92D-CC6D1FBC9845}"/>
              </a:ext>
            </a:extLst>
          </p:cNvPr>
          <p:cNvPicPr>
            <a:picLocks noChangeAspect="1"/>
          </p:cNvPicPr>
          <p:nvPr/>
        </p:nvPicPr>
        <p:blipFill>
          <a:blip r:embed="rId2"/>
          <a:stretch>
            <a:fillRect/>
          </a:stretch>
        </p:blipFill>
        <p:spPr>
          <a:xfrm>
            <a:off x="1479550" y="1520042"/>
            <a:ext cx="6184900" cy="4914900"/>
          </a:xfrm>
          <a:prstGeom prst="rect">
            <a:avLst/>
          </a:prstGeom>
        </p:spPr>
      </p:pic>
    </p:spTree>
    <p:extLst>
      <p:ext uri="{BB962C8B-B14F-4D97-AF65-F5344CB8AC3E}">
        <p14:creationId xmlns:p14="http://schemas.microsoft.com/office/powerpoint/2010/main" val="92304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861F0-59DF-5CF5-81CE-63BE2115FEC0}"/>
            </a:ext>
          </a:extLst>
        </p:cNvPr>
        <p:cNvGrpSpPr/>
        <p:nvPr/>
      </p:nvGrpSpPr>
      <p:grpSpPr>
        <a:xfrm>
          <a:off x="0" y="0"/>
          <a:ext cx="0" cy="0"/>
          <a:chOff x="0" y="0"/>
          <a:chExt cx="0" cy="0"/>
        </a:xfrm>
      </p:grpSpPr>
      <p:pic>
        <p:nvPicPr>
          <p:cNvPr id="7" name="Picture 6" descr="A colorful map of a crime hotspots&#10;&#10;Description automatically generated">
            <a:extLst>
              <a:ext uri="{FF2B5EF4-FFF2-40B4-BE49-F238E27FC236}">
                <a16:creationId xmlns:a16="http://schemas.microsoft.com/office/drawing/2014/main" id="{0717B494-26FF-8763-5C79-25A6F400473A}"/>
              </a:ext>
            </a:extLst>
          </p:cNvPr>
          <p:cNvPicPr>
            <a:picLocks noChangeAspect="1"/>
          </p:cNvPicPr>
          <p:nvPr/>
        </p:nvPicPr>
        <p:blipFill>
          <a:blip r:embed="rId2"/>
          <a:stretch>
            <a:fillRect/>
          </a:stretch>
        </p:blipFill>
        <p:spPr>
          <a:xfrm>
            <a:off x="0" y="1228501"/>
            <a:ext cx="9099854" cy="5017919"/>
          </a:xfrm>
          <a:prstGeom prst="rect">
            <a:avLst/>
          </a:prstGeom>
        </p:spPr>
      </p:pic>
    </p:spTree>
    <p:extLst>
      <p:ext uri="{BB962C8B-B14F-4D97-AF65-F5344CB8AC3E}">
        <p14:creationId xmlns:p14="http://schemas.microsoft.com/office/powerpoint/2010/main" val="139365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A687A-0E92-1E32-5403-6C5A099DAF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EA06F-71E8-0965-9111-504514E34A3D}"/>
              </a:ext>
            </a:extLst>
          </p:cNvPr>
          <p:cNvSpPr>
            <a:spLocks noGrp="1"/>
          </p:cNvSpPr>
          <p:nvPr>
            <p:ph type="ctrTitle"/>
          </p:nvPr>
        </p:nvSpPr>
        <p:spPr>
          <a:xfrm>
            <a:off x="1975757" y="587106"/>
            <a:ext cx="5192486" cy="632094"/>
          </a:xfrm>
        </p:spPr>
        <p:txBody>
          <a:bodyPr>
            <a:normAutofit fontScale="90000"/>
          </a:bodyPr>
          <a:lstStyle/>
          <a:p>
            <a:pPr algn="l"/>
            <a:r>
              <a:rPr lang="en-US" sz="2200" dirty="0"/>
              <a:t>We have </a:t>
            </a:r>
            <a:r>
              <a:rPr lang="en-US" sz="2200" dirty="0" err="1"/>
              <a:t>choosen</a:t>
            </a:r>
            <a:r>
              <a:rPr lang="en-US" sz="2200" dirty="0"/>
              <a:t> Zone 3 for further Analysis</a:t>
            </a:r>
          </a:p>
        </p:txBody>
      </p:sp>
      <p:pic>
        <p:nvPicPr>
          <p:cNvPr id="5" name="Picture 4" descr="A graph of a number of red and blue dots&#10;&#10;Description automatically generated">
            <a:extLst>
              <a:ext uri="{FF2B5EF4-FFF2-40B4-BE49-F238E27FC236}">
                <a16:creationId xmlns:a16="http://schemas.microsoft.com/office/drawing/2014/main" id="{45C29BD3-3258-45E0-A3F4-A931A9F585A8}"/>
              </a:ext>
            </a:extLst>
          </p:cNvPr>
          <p:cNvPicPr>
            <a:picLocks noChangeAspect="1"/>
          </p:cNvPicPr>
          <p:nvPr/>
        </p:nvPicPr>
        <p:blipFill>
          <a:blip r:embed="rId2"/>
          <a:stretch>
            <a:fillRect/>
          </a:stretch>
        </p:blipFill>
        <p:spPr>
          <a:xfrm>
            <a:off x="374072" y="1329214"/>
            <a:ext cx="8395855" cy="5303155"/>
          </a:xfrm>
          <a:prstGeom prst="rect">
            <a:avLst/>
          </a:prstGeom>
        </p:spPr>
      </p:pic>
    </p:spTree>
    <p:extLst>
      <p:ext uri="{BB962C8B-B14F-4D97-AF65-F5344CB8AC3E}">
        <p14:creationId xmlns:p14="http://schemas.microsoft.com/office/powerpoint/2010/main" val="3761512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4E85F-76A0-E823-81C8-D16E46263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6260F6-AB4F-F6C0-18FC-97B911AC1EA1}"/>
              </a:ext>
            </a:extLst>
          </p:cNvPr>
          <p:cNvSpPr>
            <a:spLocks noGrp="1"/>
          </p:cNvSpPr>
          <p:nvPr>
            <p:ph type="title"/>
          </p:nvPr>
        </p:nvSpPr>
        <p:spPr>
          <a:xfrm>
            <a:off x="457200" y="601971"/>
            <a:ext cx="8229600" cy="1143000"/>
          </a:xfrm>
        </p:spPr>
        <p:txBody>
          <a:bodyPr anchor="ctr">
            <a:normAutofit/>
          </a:bodyPr>
          <a:lstStyle/>
          <a:p>
            <a:r>
              <a:rPr lang="en-US" dirty="0"/>
              <a:t>Data Collection</a:t>
            </a:r>
          </a:p>
        </p:txBody>
      </p:sp>
      <p:pic>
        <p:nvPicPr>
          <p:cNvPr id="4" name="Content Placeholder 3">
            <a:extLst>
              <a:ext uri="{FF2B5EF4-FFF2-40B4-BE49-F238E27FC236}">
                <a16:creationId xmlns:a16="http://schemas.microsoft.com/office/drawing/2014/main" id="{47019AB1-DA29-0ECC-C014-8BC4434ADE63}"/>
              </a:ext>
            </a:extLst>
          </p:cNvPr>
          <p:cNvPicPr>
            <a:picLocks noGrp="1" noChangeAspect="1"/>
          </p:cNvPicPr>
          <p:nvPr>
            <p:ph idx="1"/>
          </p:nvPr>
        </p:nvPicPr>
        <p:blipFill>
          <a:blip r:embed="rId2"/>
          <a:stretch>
            <a:fillRect/>
          </a:stretch>
        </p:blipFill>
        <p:spPr>
          <a:xfrm rot="16200000">
            <a:off x="1718954" y="-659782"/>
            <a:ext cx="6163294" cy="8686802"/>
          </a:xfrm>
          <a:prstGeom prst="rect">
            <a:avLst/>
          </a:prstGeom>
        </p:spPr>
      </p:pic>
    </p:spTree>
    <p:extLst>
      <p:ext uri="{BB962C8B-B14F-4D97-AF65-F5344CB8AC3E}">
        <p14:creationId xmlns:p14="http://schemas.microsoft.com/office/powerpoint/2010/main" val="3746852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ECE40-85A4-2F0F-AB9A-D6A1FE191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4AE85-9454-92CC-867A-BF8D2378D144}"/>
              </a:ext>
            </a:extLst>
          </p:cNvPr>
          <p:cNvSpPr>
            <a:spLocks noGrp="1"/>
          </p:cNvSpPr>
          <p:nvPr>
            <p:ph type="ctrTitle"/>
          </p:nvPr>
        </p:nvSpPr>
        <p:spPr>
          <a:xfrm>
            <a:off x="1975757" y="587106"/>
            <a:ext cx="5192486" cy="632094"/>
          </a:xfrm>
        </p:spPr>
        <p:txBody>
          <a:bodyPr>
            <a:normAutofit fontScale="90000"/>
          </a:bodyPr>
          <a:lstStyle/>
          <a:p>
            <a:r>
              <a:rPr lang="en-US" dirty="0"/>
              <a:t>Data Visualization</a:t>
            </a:r>
          </a:p>
        </p:txBody>
      </p:sp>
      <p:sp>
        <p:nvSpPr>
          <p:cNvPr id="3" name="Subtitle 2">
            <a:extLst>
              <a:ext uri="{FF2B5EF4-FFF2-40B4-BE49-F238E27FC236}">
                <a16:creationId xmlns:a16="http://schemas.microsoft.com/office/drawing/2014/main" id="{BF1C9A74-A6BC-0F26-12E6-0BFCA1DD8B08}"/>
              </a:ext>
            </a:extLst>
          </p:cNvPr>
          <p:cNvSpPr>
            <a:spLocks noGrp="1"/>
          </p:cNvSpPr>
          <p:nvPr>
            <p:ph type="subTitle" idx="1"/>
          </p:nvPr>
        </p:nvSpPr>
        <p:spPr>
          <a:xfrm>
            <a:off x="273131" y="1341912"/>
            <a:ext cx="8502733" cy="4928982"/>
          </a:xfrm>
        </p:spPr>
        <p:txBody>
          <a:bodyPr/>
          <a:lstStyle/>
          <a:p>
            <a:r>
              <a:rPr lang="en-US" dirty="0"/>
              <a:t> </a:t>
            </a:r>
          </a:p>
        </p:txBody>
      </p:sp>
      <p:pic>
        <p:nvPicPr>
          <p:cNvPr id="5" name="Picture 4" descr="A graph with text on it&#10;&#10;Description automatically generated">
            <a:extLst>
              <a:ext uri="{FF2B5EF4-FFF2-40B4-BE49-F238E27FC236}">
                <a16:creationId xmlns:a16="http://schemas.microsoft.com/office/drawing/2014/main" id="{8BD04E83-365A-6859-1FC2-4531ABF36A43}"/>
              </a:ext>
            </a:extLst>
          </p:cNvPr>
          <p:cNvPicPr>
            <a:picLocks noChangeAspect="1"/>
          </p:cNvPicPr>
          <p:nvPr/>
        </p:nvPicPr>
        <p:blipFill>
          <a:blip r:embed="rId2"/>
          <a:stretch>
            <a:fillRect/>
          </a:stretch>
        </p:blipFill>
        <p:spPr>
          <a:xfrm>
            <a:off x="1311215" y="1645051"/>
            <a:ext cx="6021238" cy="4322703"/>
          </a:xfrm>
          <a:prstGeom prst="rect">
            <a:avLst/>
          </a:prstGeom>
        </p:spPr>
      </p:pic>
    </p:spTree>
    <p:extLst>
      <p:ext uri="{BB962C8B-B14F-4D97-AF65-F5344CB8AC3E}">
        <p14:creationId xmlns:p14="http://schemas.microsoft.com/office/powerpoint/2010/main" val="4186899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 chart with numbers and a number of percentages&#10;&#10;Description automatically generated">
            <a:extLst>
              <a:ext uri="{FF2B5EF4-FFF2-40B4-BE49-F238E27FC236}">
                <a16:creationId xmlns:a16="http://schemas.microsoft.com/office/drawing/2014/main" id="{B706868F-D9E7-0B29-CB15-23CBBCD81A43}"/>
              </a:ext>
            </a:extLst>
          </p:cNvPr>
          <p:cNvPicPr>
            <a:picLocks noGrp="1" noChangeAspect="1"/>
          </p:cNvPicPr>
          <p:nvPr>
            <p:ph idx="1"/>
          </p:nvPr>
        </p:nvPicPr>
        <p:blipFill>
          <a:blip r:embed="rId2"/>
          <a:stretch>
            <a:fillRect/>
          </a:stretch>
        </p:blipFill>
        <p:spPr>
          <a:xfrm>
            <a:off x="4236078" y="2060266"/>
            <a:ext cx="4145413" cy="4195763"/>
          </a:xfrm>
        </p:spPr>
      </p:pic>
      <p:sp>
        <p:nvSpPr>
          <p:cNvPr id="8" name="TextBox 7">
            <a:extLst>
              <a:ext uri="{FF2B5EF4-FFF2-40B4-BE49-F238E27FC236}">
                <a16:creationId xmlns:a16="http://schemas.microsoft.com/office/drawing/2014/main" id="{275527D9-12A7-43E3-6DDC-F48E02884572}"/>
              </a:ext>
            </a:extLst>
          </p:cNvPr>
          <p:cNvSpPr txBox="1"/>
          <p:nvPr/>
        </p:nvSpPr>
        <p:spPr>
          <a:xfrm>
            <a:off x="0" y="3080770"/>
            <a:ext cx="4572000" cy="2246769"/>
          </a:xfrm>
          <a:prstGeom prst="rect">
            <a:avLst/>
          </a:prstGeom>
          <a:solidFill>
            <a:schemeClr val="tx1"/>
          </a:solidFill>
        </p:spPr>
        <p:txBody>
          <a:bodyPr wrap="square">
            <a:spAutoFit/>
          </a:bodyPr>
          <a:lstStyle/>
          <a:p>
            <a:r>
              <a:rPr lang="en-US" sz="1400" b="0" dirty="0">
                <a:solidFill>
                  <a:srgbClr val="CE9178"/>
                </a:solidFill>
                <a:effectLst/>
                <a:latin typeface="Courier New" panose="02070309020205020404" pitchFamily="49" charset="0"/>
              </a:rPr>
              <a:t>'Violent Crimes'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10</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'Property Crimes'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7</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'Drug/Alcohol Related'</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5</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'Sex Crimes'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9</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'Theft/Fraud'</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6</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'Traffic Violations'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4</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'Weapons Violation'</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8</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'Non-Violent Miscellaneous'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3</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'Domestic Violence'</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7</a:t>
            </a:r>
            <a:r>
              <a:rPr lang="en-US" sz="1400" b="0" dirty="0">
                <a:solidFill>
                  <a:srgbClr val="DCDCDC"/>
                </a:solidFill>
                <a:effectLst/>
                <a:latin typeface="Courier New" panose="02070309020205020404" pitchFamily="49" charset="0"/>
              </a:rPr>
              <a:t>,</a:t>
            </a:r>
            <a:endParaRPr lang="en-US" sz="1400" b="0" dirty="0">
              <a:solidFill>
                <a:srgbClr val="D4D4D4"/>
              </a:solidFill>
              <a:effectLst/>
              <a:latin typeface="Courier New" panose="02070309020205020404" pitchFamily="49" charset="0"/>
            </a:endParaRPr>
          </a:p>
          <a:p>
            <a:r>
              <a:rPr lang="en-US" sz="1400" b="0" dirty="0">
                <a:solidFill>
                  <a:srgbClr val="D4D4D4"/>
                </a:solidFill>
                <a:effectLst/>
                <a:latin typeface="Courier New" panose="02070309020205020404" pitchFamily="49" charset="0"/>
              </a:rPr>
              <a:t>    </a:t>
            </a:r>
            <a:r>
              <a:rPr lang="en-US" sz="1400" b="0" dirty="0">
                <a:solidFill>
                  <a:srgbClr val="CE9178"/>
                </a:solidFill>
                <a:effectLst/>
                <a:latin typeface="Courier New" panose="02070309020205020404" pitchFamily="49" charset="0"/>
              </a:rPr>
              <a:t>'Serious Violations'</a:t>
            </a:r>
            <a:r>
              <a:rPr lang="en-US" sz="1400" b="0" dirty="0">
                <a:solidFill>
                  <a:srgbClr val="DCDCDC"/>
                </a:solidFill>
                <a:effectLst/>
                <a:latin typeface="Courier New" panose="02070309020205020404" pitchFamily="49" charset="0"/>
              </a:rPr>
              <a:t>:</a:t>
            </a:r>
            <a:r>
              <a:rPr lang="en-US" sz="1400" b="0" dirty="0">
                <a:solidFill>
                  <a:srgbClr val="D4D4D4"/>
                </a:solidFill>
                <a:effectLst/>
                <a:latin typeface="Courier New" panose="02070309020205020404" pitchFamily="49" charset="0"/>
              </a:rPr>
              <a:t> </a:t>
            </a:r>
            <a:r>
              <a:rPr lang="en-US" sz="1400" b="0" dirty="0">
                <a:solidFill>
                  <a:srgbClr val="B5CEA8"/>
                </a:solidFill>
                <a:effectLst/>
                <a:latin typeface="Courier New" panose="02070309020205020404" pitchFamily="49" charset="0"/>
              </a:rPr>
              <a:t>9</a:t>
            </a:r>
            <a:endParaRPr lang="en-US" sz="1400" b="0" dirty="0">
              <a:solidFill>
                <a:srgbClr val="D4D4D4"/>
              </a:solidFill>
              <a:effectLst/>
              <a:latin typeface="Courier New" panose="02070309020205020404" pitchFamily="49" charset="0"/>
            </a:endParaRPr>
          </a:p>
        </p:txBody>
      </p:sp>
    </p:spTree>
    <p:extLst>
      <p:ext uri="{BB962C8B-B14F-4D97-AF65-F5344CB8AC3E}">
        <p14:creationId xmlns:p14="http://schemas.microsoft.com/office/powerpoint/2010/main" val="4144293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706C-85A8-FBEC-0D37-14B62D0A284E}"/>
              </a:ext>
            </a:extLst>
          </p:cNvPr>
          <p:cNvSpPr>
            <a:spLocks noGrp="1"/>
          </p:cNvSpPr>
          <p:nvPr>
            <p:ph type="title"/>
          </p:nvPr>
        </p:nvSpPr>
        <p:spPr/>
        <p:txBody>
          <a:bodyPr/>
          <a:lstStyle/>
          <a:p>
            <a:r>
              <a:rPr lang="en-US" dirty="0"/>
              <a:t> </a:t>
            </a:r>
          </a:p>
        </p:txBody>
      </p:sp>
      <p:pic>
        <p:nvPicPr>
          <p:cNvPr id="5" name="Content Placeholder 4" descr="A graph of a crime&#10;&#10;Description automatically generated">
            <a:extLst>
              <a:ext uri="{FF2B5EF4-FFF2-40B4-BE49-F238E27FC236}">
                <a16:creationId xmlns:a16="http://schemas.microsoft.com/office/drawing/2014/main" id="{0FDBA2A5-F727-27C3-3170-8EF7A0A63767}"/>
              </a:ext>
            </a:extLst>
          </p:cNvPr>
          <p:cNvPicPr>
            <a:picLocks noGrp="1" noChangeAspect="1"/>
          </p:cNvPicPr>
          <p:nvPr>
            <p:ph idx="1"/>
          </p:nvPr>
        </p:nvPicPr>
        <p:blipFill>
          <a:blip r:embed="rId2"/>
          <a:stretch>
            <a:fillRect/>
          </a:stretch>
        </p:blipFill>
        <p:spPr>
          <a:xfrm>
            <a:off x="775475" y="1012167"/>
            <a:ext cx="7593049" cy="5171506"/>
          </a:xfrm>
        </p:spPr>
      </p:pic>
    </p:spTree>
    <p:extLst>
      <p:ext uri="{BB962C8B-B14F-4D97-AF65-F5344CB8AC3E}">
        <p14:creationId xmlns:p14="http://schemas.microsoft.com/office/powerpoint/2010/main" val="69739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493F-156F-88F2-8C51-7862B956AD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0D5A4F-55F7-7022-61EE-EE04F4E33974}"/>
              </a:ext>
            </a:extLst>
          </p:cNvPr>
          <p:cNvSpPr>
            <a:spLocks noGrp="1"/>
          </p:cNvSpPr>
          <p:nvPr>
            <p:ph type="ctrTitle"/>
          </p:nvPr>
        </p:nvSpPr>
        <p:spPr>
          <a:xfrm>
            <a:off x="1975757" y="587106"/>
            <a:ext cx="5192486" cy="632094"/>
          </a:xfrm>
        </p:spPr>
        <p:txBody>
          <a:bodyPr>
            <a:normAutofit/>
          </a:bodyPr>
          <a:lstStyle/>
          <a:p>
            <a:r>
              <a:rPr lang="en-US" sz="2200" dirty="0"/>
              <a:t>Using Folium</a:t>
            </a:r>
          </a:p>
        </p:txBody>
      </p:sp>
      <p:sp>
        <p:nvSpPr>
          <p:cNvPr id="3" name="Subtitle 2">
            <a:extLst>
              <a:ext uri="{FF2B5EF4-FFF2-40B4-BE49-F238E27FC236}">
                <a16:creationId xmlns:a16="http://schemas.microsoft.com/office/drawing/2014/main" id="{4FE58EA4-F63D-A4BF-E14D-CC0E4EE52ADE}"/>
              </a:ext>
            </a:extLst>
          </p:cNvPr>
          <p:cNvSpPr>
            <a:spLocks noGrp="1"/>
          </p:cNvSpPr>
          <p:nvPr>
            <p:ph type="subTitle" idx="1"/>
          </p:nvPr>
        </p:nvSpPr>
        <p:spPr>
          <a:xfrm>
            <a:off x="273131" y="1341912"/>
            <a:ext cx="8502733" cy="4928982"/>
          </a:xfrm>
        </p:spPr>
        <p:txBody>
          <a:bodyPr/>
          <a:lstStyle/>
          <a:p>
            <a:endParaRPr lang="en-US" dirty="0"/>
          </a:p>
        </p:txBody>
      </p:sp>
      <p:pic>
        <p:nvPicPr>
          <p:cNvPr id="5" name="Picture 4" descr="A map of a city&#10;&#10;Description automatically generated">
            <a:extLst>
              <a:ext uri="{FF2B5EF4-FFF2-40B4-BE49-F238E27FC236}">
                <a16:creationId xmlns:a16="http://schemas.microsoft.com/office/drawing/2014/main" id="{DA950488-4F42-3403-5D0A-5B8318C56ED6}"/>
              </a:ext>
            </a:extLst>
          </p:cNvPr>
          <p:cNvPicPr>
            <a:picLocks noChangeAspect="1"/>
          </p:cNvPicPr>
          <p:nvPr/>
        </p:nvPicPr>
        <p:blipFill>
          <a:blip r:embed="rId2"/>
          <a:stretch>
            <a:fillRect/>
          </a:stretch>
        </p:blipFill>
        <p:spPr>
          <a:xfrm>
            <a:off x="58117" y="1219200"/>
            <a:ext cx="9027765" cy="5547788"/>
          </a:xfrm>
          <a:prstGeom prst="rect">
            <a:avLst/>
          </a:prstGeom>
        </p:spPr>
      </p:pic>
    </p:spTree>
    <p:extLst>
      <p:ext uri="{BB962C8B-B14F-4D97-AF65-F5344CB8AC3E}">
        <p14:creationId xmlns:p14="http://schemas.microsoft.com/office/powerpoint/2010/main" val="299483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6833E-8919-517A-A0D7-AD2DC4758A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87DC4-7C8A-375A-61DD-51F6F4C92628}"/>
              </a:ext>
            </a:extLst>
          </p:cNvPr>
          <p:cNvSpPr>
            <a:spLocks noGrp="1"/>
          </p:cNvSpPr>
          <p:nvPr>
            <p:ph type="ctrTitle"/>
          </p:nvPr>
        </p:nvSpPr>
        <p:spPr>
          <a:xfrm>
            <a:off x="1975757" y="587106"/>
            <a:ext cx="5192486" cy="632094"/>
          </a:xfrm>
        </p:spPr>
        <p:txBody>
          <a:bodyPr>
            <a:normAutofit fontScale="90000"/>
          </a:bodyPr>
          <a:lstStyle/>
          <a:p>
            <a:r>
              <a:rPr lang="en-US" dirty="0"/>
              <a:t>Modelling</a:t>
            </a:r>
          </a:p>
        </p:txBody>
      </p:sp>
      <p:pic>
        <p:nvPicPr>
          <p:cNvPr id="5" name="Picture 4" descr="A screenshot of a computer program&#10;&#10;Description automatically generated">
            <a:extLst>
              <a:ext uri="{FF2B5EF4-FFF2-40B4-BE49-F238E27FC236}">
                <a16:creationId xmlns:a16="http://schemas.microsoft.com/office/drawing/2014/main" id="{61F0A588-E339-4189-CA8C-F690278F2D90}"/>
              </a:ext>
            </a:extLst>
          </p:cNvPr>
          <p:cNvPicPr>
            <a:picLocks noChangeAspect="1"/>
          </p:cNvPicPr>
          <p:nvPr/>
        </p:nvPicPr>
        <p:blipFill>
          <a:blip r:embed="rId2"/>
          <a:stretch>
            <a:fillRect/>
          </a:stretch>
        </p:blipFill>
        <p:spPr>
          <a:xfrm>
            <a:off x="227213" y="1341912"/>
            <a:ext cx="8916787" cy="4246088"/>
          </a:xfrm>
          <a:prstGeom prst="rect">
            <a:avLst/>
          </a:prstGeom>
        </p:spPr>
      </p:pic>
    </p:spTree>
    <p:extLst>
      <p:ext uri="{BB962C8B-B14F-4D97-AF65-F5344CB8AC3E}">
        <p14:creationId xmlns:p14="http://schemas.microsoft.com/office/powerpoint/2010/main" val="565213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79BAB-3CA2-8D62-1A58-737028DF7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771E4-3EC0-B1D9-8D59-D804F3012B45}"/>
              </a:ext>
            </a:extLst>
          </p:cNvPr>
          <p:cNvSpPr>
            <a:spLocks noGrp="1"/>
          </p:cNvSpPr>
          <p:nvPr>
            <p:ph type="ctrTitle"/>
          </p:nvPr>
        </p:nvSpPr>
        <p:spPr>
          <a:xfrm>
            <a:off x="1975757" y="587106"/>
            <a:ext cx="5192486" cy="632094"/>
          </a:xfrm>
        </p:spPr>
        <p:txBody>
          <a:bodyPr>
            <a:normAutofit/>
          </a:bodyPr>
          <a:lstStyle/>
          <a:p>
            <a:r>
              <a:rPr lang="en-US" sz="2200" dirty="0"/>
              <a:t>Logistic Regression</a:t>
            </a:r>
          </a:p>
        </p:txBody>
      </p:sp>
      <p:pic>
        <p:nvPicPr>
          <p:cNvPr id="5" name="Picture 4" descr="A number with numbers on it&#10;&#10;Description automatically generated with medium confidence">
            <a:extLst>
              <a:ext uri="{FF2B5EF4-FFF2-40B4-BE49-F238E27FC236}">
                <a16:creationId xmlns:a16="http://schemas.microsoft.com/office/drawing/2014/main" id="{51F8BBA6-9C2B-92D3-7B42-3695551916F7}"/>
              </a:ext>
            </a:extLst>
          </p:cNvPr>
          <p:cNvPicPr>
            <a:picLocks noChangeAspect="1"/>
          </p:cNvPicPr>
          <p:nvPr/>
        </p:nvPicPr>
        <p:blipFill>
          <a:blip r:embed="rId2"/>
          <a:stretch>
            <a:fillRect/>
          </a:stretch>
        </p:blipFill>
        <p:spPr>
          <a:xfrm>
            <a:off x="2201388" y="4501172"/>
            <a:ext cx="4368800" cy="914400"/>
          </a:xfrm>
          <a:prstGeom prst="rect">
            <a:avLst/>
          </a:prstGeom>
        </p:spPr>
      </p:pic>
      <p:sp>
        <p:nvSpPr>
          <p:cNvPr id="6" name="Title 1">
            <a:extLst>
              <a:ext uri="{FF2B5EF4-FFF2-40B4-BE49-F238E27FC236}">
                <a16:creationId xmlns:a16="http://schemas.microsoft.com/office/drawing/2014/main" id="{C6333AFC-CBA4-6529-61EE-B8973CC1DA0C}"/>
              </a:ext>
            </a:extLst>
          </p:cNvPr>
          <p:cNvSpPr txBox="1">
            <a:spLocks/>
          </p:cNvSpPr>
          <p:nvPr/>
        </p:nvSpPr>
        <p:spPr>
          <a:xfrm>
            <a:off x="1975757" y="2133600"/>
            <a:ext cx="5192486" cy="63209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dirty="0"/>
              <a:t>Decision Tree</a:t>
            </a:r>
          </a:p>
        </p:txBody>
      </p:sp>
      <p:pic>
        <p:nvPicPr>
          <p:cNvPr id="7" name="Picture 6" descr="A number with numbers on it&#10;&#10;Description automatically generated with medium confidence">
            <a:extLst>
              <a:ext uri="{FF2B5EF4-FFF2-40B4-BE49-F238E27FC236}">
                <a16:creationId xmlns:a16="http://schemas.microsoft.com/office/drawing/2014/main" id="{27195786-F054-5262-AD32-E809CC9A5680}"/>
              </a:ext>
            </a:extLst>
          </p:cNvPr>
          <p:cNvPicPr>
            <a:picLocks noChangeAspect="1"/>
          </p:cNvPicPr>
          <p:nvPr/>
        </p:nvPicPr>
        <p:blipFill>
          <a:blip r:embed="rId2"/>
          <a:stretch>
            <a:fillRect/>
          </a:stretch>
        </p:blipFill>
        <p:spPr>
          <a:xfrm>
            <a:off x="2201388" y="2765694"/>
            <a:ext cx="4368800" cy="914400"/>
          </a:xfrm>
          <a:prstGeom prst="rect">
            <a:avLst/>
          </a:prstGeom>
        </p:spPr>
      </p:pic>
      <p:sp>
        <p:nvSpPr>
          <p:cNvPr id="8" name="Title 1">
            <a:extLst>
              <a:ext uri="{FF2B5EF4-FFF2-40B4-BE49-F238E27FC236}">
                <a16:creationId xmlns:a16="http://schemas.microsoft.com/office/drawing/2014/main" id="{3C3784EA-B0D5-2CA4-27FC-FA8558DCF8E9}"/>
              </a:ext>
            </a:extLst>
          </p:cNvPr>
          <p:cNvSpPr txBox="1">
            <a:spLocks/>
          </p:cNvSpPr>
          <p:nvPr/>
        </p:nvSpPr>
        <p:spPr>
          <a:xfrm>
            <a:off x="1789545" y="3810801"/>
            <a:ext cx="5192486" cy="63209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dirty="0"/>
              <a:t>Random Forest</a:t>
            </a:r>
          </a:p>
        </p:txBody>
      </p:sp>
      <p:pic>
        <p:nvPicPr>
          <p:cNvPr id="9" name="Picture 8" descr="A number with numbers on it&#10;&#10;Description automatically generated with medium confidence">
            <a:extLst>
              <a:ext uri="{FF2B5EF4-FFF2-40B4-BE49-F238E27FC236}">
                <a16:creationId xmlns:a16="http://schemas.microsoft.com/office/drawing/2014/main" id="{A66F6E4D-6B34-26BD-8D39-7B80468B05E5}"/>
              </a:ext>
            </a:extLst>
          </p:cNvPr>
          <p:cNvPicPr>
            <a:picLocks noChangeAspect="1"/>
          </p:cNvPicPr>
          <p:nvPr/>
        </p:nvPicPr>
        <p:blipFill>
          <a:blip r:embed="rId2"/>
          <a:stretch>
            <a:fillRect/>
          </a:stretch>
        </p:blipFill>
        <p:spPr>
          <a:xfrm>
            <a:off x="2387600" y="1208220"/>
            <a:ext cx="4368800" cy="914400"/>
          </a:xfrm>
          <a:prstGeom prst="rect">
            <a:avLst/>
          </a:prstGeom>
        </p:spPr>
      </p:pic>
      <p:pic>
        <p:nvPicPr>
          <p:cNvPr id="11" name="Picture 10" descr="A close-up of numbers&#10;&#10;Description automatically generated">
            <a:extLst>
              <a:ext uri="{FF2B5EF4-FFF2-40B4-BE49-F238E27FC236}">
                <a16:creationId xmlns:a16="http://schemas.microsoft.com/office/drawing/2014/main" id="{FB31396E-B5B6-E003-3D33-115A2B9CDDF7}"/>
              </a:ext>
            </a:extLst>
          </p:cNvPr>
          <p:cNvPicPr>
            <a:picLocks noChangeAspect="1"/>
          </p:cNvPicPr>
          <p:nvPr/>
        </p:nvPicPr>
        <p:blipFill>
          <a:blip r:embed="rId3"/>
          <a:stretch>
            <a:fillRect/>
          </a:stretch>
        </p:blipFill>
        <p:spPr>
          <a:xfrm>
            <a:off x="2192812" y="2673063"/>
            <a:ext cx="4749800" cy="1041400"/>
          </a:xfrm>
          <a:prstGeom prst="rect">
            <a:avLst/>
          </a:prstGeom>
        </p:spPr>
      </p:pic>
      <p:pic>
        <p:nvPicPr>
          <p:cNvPr id="13" name="Picture 12" descr="A number of numbers on a white background&#10;&#10;Description automatically generated">
            <a:extLst>
              <a:ext uri="{FF2B5EF4-FFF2-40B4-BE49-F238E27FC236}">
                <a16:creationId xmlns:a16="http://schemas.microsoft.com/office/drawing/2014/main" id="{BE313D2C-5554-3B99-AECF-A117C8BC3895}"/>
              </a:ext>
            </a:extLst>
          </p:cNvPr>
          <p:cNvPicPr>
            <a:picLocks noChangeAspect="1"/>
          </p:cNvPicPr>
          <p:nvPr/>
        </p:nvPicPr>
        <p:blipFill>
          <a:blip r:embed="rId4"/>
          <a:stretch>
            <a:fillRect/>
          </a:stretch>
        </p:blipFill>
        <p:spPr>
          <a:xfrm>
            <a:off x="1943100" y="4539233"/>
            <a:ext cx="4813300" cy="1041400"/>
          </a:xfrm>
          <a:prstGeom prst="rect">
            <a:avLst/>
          </a:prstGeom>
        </p:spPr>
      </p:pic>
    </p:spTree>
    <p:extLst>
      <p:ext uri="{BB962C8B-B14F-4D97-AF65-F5344CB8AC3E}">
        <p14:creationId xmlns:p14="http://schemas.microsoft.com/office/powerpoint/2010/main" val="159084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093C8-186A-3348-1B76-CF3365D6C0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4F6625-6420-F442-6CF8-C0B3B6CCD371}"/>
              </a:ext>
            </a:extLst>
          </p:cNvPr>
          <p:cNvSpPr>
            <a:spLocks noGrp="1"/>
          </p:cNvSpPr>
          <p:nvPr>
            <p:ph type="ctrTitle"/>
          </p:nvPr>
        </p:nvSpPr>
        <p:spPr>
          <a:xfrm>
            <a:off x="2349830" y="895598"/>
            <a:ext cx="4444340" cy="351518"/>
          </a:xfrm>
        </p:spPr>
        <p:txBody>
          <a:bodyPr>
            <a:normAutofit fontScale="90000"/>
          </a:bodyPr>
          <a:lstStyle/>
          <a:p>
            <a:r>
              <a:rPr lang="en-US" dirty="0"/>
              <a:t>Problem Statement</a:t>
            </a:r>
          </a:p>
        </p:txBody>
      </p:sp>
      <p:sp>
        <p:nvSpPr>
          <p:cNvPr id="3" name="Subtitle 2">
            <a:extLst>
              <a:ext uri="{FF2B5EF4-FFF2-40B4-BE49-F238E27FC236}">
                <a16:creationId xmlns:a16="http://schemas.microsoft.com/office/drawing/2014/main" id="{63FEDDA1-FF96-5296-E4D9-82BFA13A5E97}"/>
              </a:ext>
            </a:extLst>
          </p:cNvPr>
          <p:cNvSpPr>
            <a:spLocks noGrp="1"/>
          </p:cNvSpPr>
          <p:nvPr>
            <p:ph type="subTitle" idx="1"/>
          </p:nvPr>
        </p:nvSpPr>
        <p:spPr>
          <a:xfrm>
            <a:off x="350322" y="1693430"/>
            <a:ext cx="8443356" cy="4916384"/>
          </a:xfrm>
          <a:noFill/>
        </p:spPr>
        <p:txBody>
          <a:bodyPr>
            <a:normAutofit fontScale="92500" lnSpcReduction="10000"/>
          </a:bodyPr>
          <a:lstStyle/>
          <a:p>
            <a:pPr marL="285750" indent="-285750" algn="l">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Crime Analysis for Law Enforcement: To help law enforcement allocate resources more efficiently and anticipate crime hotspots for proactive policing, divide Los Angeles communities based on the severity of crimes. This can be done by applying sophisticated data analysis tools.</a:t>
            </a:r>
            <a:br>
              <a:rPr lang="en-IN" sz="2400" dirty="0">
                <a:solidFill>
                  <a:schemeClr val="tx1"/>
                </a:solidFill>
                <a:latin typeface="Times New Roman" panose="02020603050405020304" pitchFamily="18" charset="0"/>
                <a:cs typeface="Times New Roman" panose="02020603050405020304" pitchFamily="18" charset="0"/>
              </a:rPr>
            </a:b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Safe Housing Insights: Offer insightful information on housing and urban planning that helps to identify safe </a:t>
            </a:r>
            <a:r>
              <a:rPr lang="en-IN" sz="2400" dirty="0" err="1">
                <a:solidFill>
                  <a:schemeClr val="tx1"/>
                </a:solidFill>
                <a:latin typeface="Times New Roman" panose="02020603050405020304" pitchFamily="18" charset="0"/>
                <a:cs typeface="Times New Roman" panose="02020603050405020304" pitchFamily="18" charset="0"/>
              </a:rPr>
              <a:t>neighborhoods</a:t>
            </a:r>
            <a:r>
              <a:rPr lang="en-IN" sz="2400" dirty="0">
                <a:solidFill>
                  <a:schemeClr val="tx1"/>
                </a:solidFill>
                <a:latin typeface="Times New Roman" panose="02020603050405020304" pitchFamily="18" charset="0"/>
                <a:cs typeface="Times New Roman" panose="02020603050405020304" pitchFamily="18" charset="0"/>
              </a:rPr>
              <a:t> and encourage the creation of residential areas that put the safety of their residents first.</a:t>
            </a:r>
            <a:br>
              <a:rPr lang="en-IN" sz="2400" dirty="0">
                <a:solidFill>
                  <a:schemeClr val="tx1"/>
                </a:solidFill>
                <a:latin typeface="Times New Roman" panose="02020603050405020304" pitchFamily="18" charset="0"/>
                <a:cs typeface="Times New Roman" panose="02020603050405020304" pitchFamily="18" charset="0"/>
              </a:rPr>
            </a:br>
            <a:endParaRPr lang="en-IN" sz="2400" dirty="0">
              <a:solidFill>
                <a:schemeClr val="tx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sz="2400" dirty="0">
                <a:solidFill>
                  <a:schemeClr val="tx1"/>
                </a:solidFill>
                <a:latin typeface="Times New Roman" panose="02020603050405020304" pitchFamily="18" charset="0"/>
                <a:cs typeface="Times New Roman" panose="02020603050405020304" pitchFamily="18" charset="0"/>
              </a:rPr>
              <a:t>Making Decisions Based on Data: Use clustering and machine learning techniques to find relevant trends in the LA crime dataset. This will enable residents and city authorities to make decisions that will lead to safer communities.</a:t>
            </a:r>
            <a:endParaRPr lang="en-US"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0244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726C5-7002-28A5-CF15-6042C7CED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51C50-75C7-697C-AAC7-EC7C8BF82123}"/>
              </a:ext>
            </a:extLst>
          </p:cNvPr>
          <p:cNvSpPr>
            <a:spLocks noGrp="1"/>
          </p:cNvSpPr>
          <p:nvPr>
            <p:ph type="ctrTitle"/>
          </p:nvPr>
        </p:nvSpPr>
        <p:spPr>
          <a:xfrm>
            <a:off x="2042163" y="1771800"/>
            <a:ext cx="5192486" cy="632094"/>
          </a:xfrm>
        </p:spPr>
        <p:txBody>
          <a:bodyPr>
            <a:noAutofit/>
          </a:bodyPr>
          <a:lstStyle/>
          <a:p>
            <a:r>
              <a:rPr lang="en-US" sz="2400" b="0" dirty="0">
                <a:solidFill>
                  <a:srgbClr val="CE9178"/>
                </a:solidFill>
                <a:effectLst/>
                <a:latin typeface="Times New Roman" panose="02020603050405020304" pitchFamily="18" charset="0"/>
                <a:cs typeface="Times New Roman" panose="02020603050405020304" pitchFamily="18" charset="0"/>
              </a:rPr>
              <a:t>Monthly Crime Frequency</a:t>
            </a:r>
            <a:endParaRPr lang="en-US" sz="2400" b="0" dirty="0">
              <a:solidFill>
                <a:srgbClr val="D4D4D4"/>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F5498B-7379-C20B-08D8-B420BAFE7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833" y="2490158"/>
            <a:ext cx="6269147" cy="39507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95B0135-D662-4D36-3D14-E8A5D9F8F22B}"/>
              </a:ext>
            </a:extLst>
          </p:cNvPr>
          <p:cNvSpPr txBox="1">
            <a:spLocks/>
          </p:cNvSpPr>
          <p:nvPr/>
        </p:nvSpPr>
        <p:spPr>
          <a:xfrm>
            <a:off x="2128157" y="739506"/>
            <a:ext cx="5192486" cy="63209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Time Series Analysis</a:t>
            </a:r>
          </a:p>
        </p:txBody>
      </p:sp>
    </p:spTree>
    <p:extLst>
      <p:ext uri="{BB962C8B-B14F-4D97-AF65-F5344CB8AC3E}">
        <p14:creationId xmlns:p14="http://schemas.microsoft.com/office/powerpoint/2010/main" val="72042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726C5-7002-28A5-CF15-6042C7CED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951C50-75C7-697C-AAC7-EC7C8BF82123}"/>
              </a:ext>
            </a:extLst>
          </p:cNvPr>
          <p:cNvSpPr>
            <a:spLocks noGrp="1"/>
          </p:cNvSpPr>
          <p:nvPr>
            <p:ph type="ctrTitle"/>
          </p:nvPr>
        </p:nvSpPr>
        <p:spPr>
          <a:xfrm>
            <a:off x="2042163" y="1771800"/>
            <a:ext cx="5192486" cy="632094"/>
          </a:xfrm>
        </p:spPr>
        <p:txBody>
          <a:bodyPr>
            <a:noAutofit/>
          </a:bodyPr>
          <a:lstStyle/>
          <a:p>
            <a:r>
              <a:rPr lang="en-US" sz="2400" b="0" dirty="0">
                <a:solidFill>
                  <a:srgbClr val="CE9178"/>
                </a:solidFill>
                <a:effectLst/>
                <a:latin typeface="Times New Roman" panose="02020603050405020304" pitchFamily="18" charset="0"/>
                <a:cs typeface="Times New Roman" panose="02020603050405020304" pitchFamily="18" charset="0"/>
              </a:rPr>
              <a:t>Monthly Crime Frequency</a:t>
            </a:r>
            <a:endParaRPr lang="en-US" sz="2400" b="0" dirty="0">
              <a:solidFill>
                <a:srgbClr val="D4D4D4"/>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03F5498B-7379-C20B-08D8-B420BAFE7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833" y="2490158"/>
            <a:ext cx="6269147" cy="39507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95B0135-D662-4D36-3D14-E8A5D9F8F22B}"/>
              </a:ext>
            </a:extLst>
          </p:cNvPr>
          <p:cNvSpPr txBox="1">
            <a:spLocks/>
          </p:cNvSpPr>
          <p:nvPr/>
        </p:nvSpPr>
        <p:spPr>
          <a:xfrm>
            <a:off x="2128157" y="739506"/>
            <a:ext cx="5192486" cy="63209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t>Time Series Analysis</a:t>
            </a:r>
          </a:p>
        </p:txBody>
      </p:sp>
    </p:spTree>
    <p:extLst>
      <p:ext uri="{BB962C8B-B14F-4D97-AF65-F5344CB8AC3E}">
        <p14:creationId xmlns:p14="http://schemas.microsoft.com/office/powerpoint/2010/main" val="762794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726C5-7002-28A5-CF15-6042C7CED0C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271F7063-DAD0-BBAB-997C-C43FA1314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39" y="965380"/>
            <a:ext cx="3975047" cy="29686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B5FFE5-445F-3D66-1918-E246B6CDB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503" y="3348976"/>
            <a:ext cx="4342614" cy="27038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266AD6-7FE6-0B1C-1C30-1A89E2D6FD25}"/>
              </a:ext>
            </a:extLst>
          </p:cNvPr>
          <p:cNvSpPr txBox="1"/>
          <p:nvPr/>
        </p:nvSpPr>
        <p:spPr>
          <a:xfrm>
            <a:off x="5333999" y="2838090"/>
            <a:ext cx="4572000" cy="369332"/>
          </a:xfrm>
          <a:prstGeom prst="rect">
            <a:avLst/>
          </a:prstGeom>
          <a:noFill/>
        </p:spPr>
        <p:txBody>
          <a:bodyPr wrap="square">
            <a:spAutoFit/>
          </a:bodyPr>
          <a:lstStyle/>
          <a:p>
            <a:r>
              <a:rPr lang="en-US" b="0" dirty="0">
                <a:solidFill>
                  <a:srgbClr val="CE9178"/>
                </a:solidFill>
                <a:effectLst/>
                <a:latin typeface="Times New Roman" panose="02020603050405020304" pitchFamily="18" charset="0"/>
                <a:cs typeface="Times New Roman" panose="02020603050405020304" pitchFamily="18" charset="0"/>
              </a:rPr>
              <a:t>Moving Average Forecast</a:t>
            </a:r>
            <a:endParaRPr lang="en-US" b="0" dirty="0">
              <a:solidFill>
                <a:srgbClr val="D4D4D4"/>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31A30A-226B-9F6C-EF2F-4AED192994BF}"/>
              </a:ext>
            </a:extLst>
          </p:cNvPr>
          <p:cNvSpPr txBox="1"/>
          <p:nvPr/>
        </p:nvSpPr>
        <p:spPr>
          <a:xfrm>
            <a:off x="488830" y="3991515"/>
            <a:ext cx="3779156" cy="738664"/>
          </a:xfrm>
          <a:prstGeom prst="rect">
            <a:avLst/>
          </a:prstGeom>
          <a:noFill/>
        </p:spPr>
        <p:txBody>
          <a:bodyPr wrap="square">
            <a:spAutoFit/>
          </a:bodyPr>
          <a:lstStyle/>
          <a:p>
            <a:pPr algn="ctr"/>
            <a:r>
              <a:rPr lang="en-US" sz="1400" b="0" dirty="0">
                <a:solidFill>
                  <a:srgbClr val="6AA94F"/>
                </a:solidFill>
                <a:effectLst/>
                <a:latin typeface="Times New Roman" panose="02020603050405020304" pitchFamily="18" charset="0"/>
                <a:cs typeface="Times New Roman" panose="02020603050405020304" pitchFamily="18" charset="0"/>
              </a:rPr>
              <a:t>time series to see trend, seasonality, and residuals</a:t>
            </a:r>
          </a:p>
          <a:p>
            <a:pPr algn="ctr"/>
            <a:r>
              <a:rPr lang="en-US" sz="1400" dirty="0" err="1">
                <a:solidFill>
                  <a:srgbClr val="6AA94F"/>
                </a:solidFill>
                <a:latin typeface="Times New Roman" panose="02020603050405020304" pitchFamily="18" charset="0"/>
                <a:cs typeface="Times New Roman" panose="02020603050405020304" pitchFamily="18" charset="0"/>
              </a:rPr>
              <a:t>Usinng</a:t>
            </a:r>
            <a:r>
              <a:rPr lang="en-US" sz="1400" dirty="0">
                <a:solidFill>
                  <a:srgbClr val="6AA94F"/>
                </a:solidFill>
                <a:latin typeface="Times New Roman" panose="02020603050405020304" pitchFamily="18" charset="0"/>
                <a:cs typeface="Times New Roman" panose="02020603050405020304" pitchFamily="18" charset="0"/>
              </a:rPr>
              <a:t> </a:t>
            </a:r>
            <a:r>
              <a:rPr lang="en-US" sz="1400" b="0" dirty="0" err="1">
                <a:solidFill>
                  <a:srgbClr val="D4D4D4"/>
                </a:solidFill>
                <a:effectLst/>
                <a:highlight>
                  <a:srgbClr val="000000"/>
                </a:highlight>
                <a:latin typeface="Times New Roman" panose="02020603050405020304" pitchFamily="18" charset="0"/>
                <a:cs typeface="Times New Roman" panose="02020603050405020304" pitchFamily="18" charset="0"/>
              </a:rPr>
              <a:t>seasonalD</a:t>
            </a:r>
            <a:r>
              <a:rPr lang="en-US" sz="1400" dirty="0" err="1">
                <a:solidFill>
                  <a:srgbClr val="D4D4D4"/>
                </a:solidFill>
                <a:highlight>
                  <a:srgbClr val="000000"/>
                </a:highlight>
                <a:latin typeface="Times New Roman" panose="02020603050405020304" pitchFamily="18" charset="0"/>
                <a:cs typeface="Times New Roman" panose="02020603050405020304" pitchFamily="18" charset="0"/>
              </a:rPr>
              <a:t>ecompose</a:t>
            </a:r>
            <a:endParaRPr lang="en-US" sz="1400" dirty="0">
              <a:solidFill>
                <a:srgbClr val="D4D4D4"/>
              </a:solidFill>
              <a:highlight>
                <a:srgbClr val="000000"/>
              </a:highlight>
              <a:latin typeface="Times New Roman" panose="02020603050405020304" pitchFamily="18" charset="0"/>
              <a:cs typeface="Times New Roman" panose="02020603050405020304" pitchFamily="18" charset="0"/>
            </a:endParaRPr>
          </a:p>
          <a:p>
            <a:pPr algn="ctr"/>
            <a:endParaRPr lang="en-US" sz="1400" b="0" dirty="0">
              <a:solidFill>
                <a:srgbClr val="D4D4D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06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726C5-7002-28A5-CF15-6042C7CED0C8}"/>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73733F0-B322-BA6A-422D-F76FC6A9C5B3}"/>
              </a:ext>
            </a:extLst>
          </p:cNvPr>
          <p:cNvPicPr>
            <a:picLocks noChangeAspect="1"/>
          </p:cNvPicPr>
          <p:nvPr/>
        </p:nvPicPr>
        <p:blipFill>
          <a:blip r:embed="rId2"/>
          <a:stretch>
            <a:fillRect/>
          </a:stretch>
        </p:blipFill>
        <p:spPr>
          <a:xfrm>
            <a:off x="559845" y="863130"/>
            <a:ext cx="3009901" cy="536275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799DE854-9679-19A2-337B-79AD0C4B82D6}"/>
              </a:ext>
            </a:extLst>
          </p:cNvPr>
          <p:cNvPicPr>
            <a:picLocks noChangeAspect="1"/>
          </p:cNvPicPr>
          <p:nvPr/>
        </p:nvPicPr>
        <p:blipFill>
          <a:blip r:embed="rId3"/>
          <a:stretch>
            <a:fillRect/>
          </a:stretch>
        </p:blipFill>
        <p:spPr>
          <a:xfrm>
            <a:off x="4062477" y="2087593"/>
            <a:ext cx="4229554" cy="3162688"/>
          </a:xfrm>
          <a:prstGeom prst="rect">
            <a:avLst/>
          </a:prstGeom>
        </p:spPr>
      </p:pic>
      <p:sp>
        <p:nvSpPr>
          <p:cNvPr id="8" name="Title 1">
            <a:extLst>
              <a:ext uri="{FF2B5EF4-FFF2-40B4-BE49-F238E27FC236}">
                <a16:creationId xmlns:a16="http://schemas.microsoft.com/office/drawing/2014/main" id="{29779C3E-9FEB-B839-5C31-B3AC75B7477A}"/>
              </a:ext>
            </a:extLst>
          </p:cNvPr>
          <p:cNvSpPr>
            <a:spLocks noGrp="1"/>
          </p:cNvSpPr>
          <p:nvPr>
            <p:ph type="ctrTitle"/>
          </p:nvPr>
        </p:nvSpPr>
        <p:spPr>
          <a:xfrm>
            <a:off x="3445392" y="1159655"/>
            <a:ext cx="5192486" cy="632094"/>
          </a:xfrm>
        </p:spPr>
        <p:txBody>
          <a:bodyPr>
            <a:noAutofit/>
          </a:bodyPr>
          <a:lstStyle/>
          <a:p>
            <a:r>
              <a:rPr lang="en-US" sz="2400" u="sng" dirty="0">
                <a:latin typeface="Times New Roman" panose="02020603050405020304" pitchFamily="18" charset="0"/>
                <a:cs typeface="Times New Roman" panose="02020603050405020304" pitchFamily="18" charset="0"/>
              </a:rPr>
              <a:t>Final Analysis</a:t>
            </a:r>
            <a:endParaRPr lang="en-US" sz="2400" b="0" u="sng"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722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4346D-EDF5-F74B-D407-F93ED0459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C0F8F-4E9A-9321-5223-ABA3D86D161E}"/>
              </a:ext>
            </a:extLst>
          </p:cNvPr>
          <p:cNvSpPr>
            <a:spLocks noGrp="1"/>
          </p:cNvSpPr>
          <p:nvPr>
            <p:ph type="ctrTitle"/>
          </p:nvPr>
        </p:nvSpPr>
        <p:spPr>
          <a:xfrm>
            <a:off x="1975756" y="693984"/>
            <a:ext cx="5192486" cy="632094"/>
          </a:xfrm>
        </p:spPr>
        <p:txBody>
          <a:bodyPr>
            <a:normAutofit fontScale="90000"/>
          </a:bodyPr>
          <a:lstStyle/>
          <a:p>
            <a:r>
              <a:rPr lang="en-US" dirty="0"/>
              <a:t>Data Collection</a:t>
            </a:r>
          </a:p>
        </p:txBody>
      </p:sp>
      <p:sp>
        <p:nvSpPr>
          <p:cNvPr id="3" name="Subtitle 2">
            <a:extLst>
              <a:ext uri="{FF2B5EF4-FFF2-40B4-BE49-F238E27FC236}">
                <a16:creationId xmlns:a16="http://schemas.microsoft.com/office/drawing/2014/main" id="{220E511E-B34D-E580-003C-4FAF718A57CE}"/>
              </a:ext>
            </a:extLst>
          </p:cNvPr>
          <p:cNvSpPr>
            <a:spLocks noGrp="1"/>
          </p:cNvSpPr>
          <p:nvPr>
            <p:ph type="subTitle" idx="1"/>
          </p:nvPr>
        </p:nvSpPr>
        <p:spPr>
          <a:xfrm>
            <a:off x="320633" y="1816925"/>
            <a:ext cx="8502733" cy="4928982"/>
          </a:xfrm>
        </p:spPr>
        <p:txBody>
          <a:bodyPr>
            <a:normAutofit/>
          </a:bodyPr>
          <a:lstStyle/>
          <a:p>
            <a:pPr marL="342900" indent="-342900" algn="l">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The data collection methods involve retrieving and processing information from </a:t>
            </a:r>
            <a:r>
              <a:rPr lang="en-US" sz="2200" dirty="0" err="1">
                <a:solidFill>
                  <a:schemeClr val="tx1"/>
                </a:solidFill>
                <a:latin typeface="Times New Roman" panose="02020603050405020304" pitchFamily="18" charset="0"/>
                <a:cs typeface="Times New Roman" panose="02020603050405020304" pitchFamily="18" charset="0"/>
              </a:rPr>
              <a:t>Data.gov</a:t>
            </a:r>
            <a:endParaRPr lang="en-US"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hlinkClick r:id="rId2"/>
              </a:rPr>
              <a:t>https://catalog.data.gov/dataset/crime-data-from-2020-to-present/resource/5eb6507e-fa82-4595-a604-023f8a326099</a:t>
            </a:r>
            <a:endParaRPr lang="en-US"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All these records enables crime analysis</a:t>
            </a:r>
          </a:p>
          <a:p>
            <a:pPr marL="342900" indent="-342900" algn="l">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rPr>
              <a:t>Focuses mainly on the historical data regarding crimes in the LA.</a:t>
            </a:r>
          </a:p>
        </p:txBody>
      </p:sp>
    </p:spTree>
    <p:extLst>
      <p:ext uri="{BB962C8B-B14F-4D97-AF65-F5344CB8AC3E}">
        <p14:creationId xmlns:p14="http://schemas.microsoft.com/office/powerpoint/2010/main" val="15155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D03E6-960E-4FEC-111C-5196F859AA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AFFC9-5B4F-54B6-596B-02E51E5E9D0C}"/>
              </a:ext>
            </a:extLst>
          </p:cNvPr>
          <p:cNvSpPr>
            <a:spLocks noGrp="1"/>
          </p:cNvSpPr>
          <p:nvPr>
            <p:ph type="ctrTitle"/>
          </p:nvPr>
        </p:nvSpPr>
        <p:spPr>
          <a:xfrm>
            <a:off x="1975757" y="587106"/>
            <a:ext cx="5192486" cy="632094"/>
          </a:xfrm>
        </p:spPr>
        <p:txBody>
          <a:bodyPr>
            <a:normAutofit fontScale="90000"/>
          </a:bodyPr>
          <a:lstStyle/>
          <a:p>
            <a:r>
              <a:rPr lang="en-US" dirty="0"/>
              <a:t>Dataset</a:t>
            </a:r>
          </a:p>
        </p:txBody>
      </p:sp>
      <p:sp>
        <p:nvSpPr>
          <p:cNvPr id="3" name="Subtitle 2">
            <a:extLst>
              <a:ext uri="{FF2B5EF4-FFF2-40B4-BE49-F238E27FC236}">
                <a16:creationId xmlns:a16="http://schemas.microsoft.com/office/drawing/2014/main" id="{B1929AF9-048E-57F4-AB66-7959B9BB998E}"/>
              </a:ext>
            </a:extLst>
          </p:cNvPr>
          <p:cNvSpPr>
            <a:spLocks noGrp="1"/>
          </p:cNvSpPr>
          <p:nvPr>
            <p:ph type="subTitle" idx="1"/>
          </p:nvPr>
        </p:nvSpPr>
        <p:spPr>
          <a:xfrm>
            <a:off x="273131" y="1341912"/>
            <a:ext cx="8502733" cy="4928982"/>
          </a:xfrm>
        </p:spPr>
        <p:txBody>
          <a:bodyPr>
            <a:normAutofit/>
          </a:bodyPr>
          <a:lstStyle/>
          <a:p>
            <a:pPr algn="l"/>
            <a:r>
              <a:rPr lang="en-IN" sz="2200" b="0" i="0" u="none" strike="noStrike" dirty="0">
                <a:solidFill>
                  <a:srgbClr val="000000"/>
                </a:solidFill>
                <a:effectLst/>
                <a:latin typeface="Times New Roman" panose="02020603050405020304" pitchFamily="18" charset="0"/>
                <a:cs typeface="Times New Roman" panose="02020603050405020304" pitchFamily="18" charset="0"/>
              </a:rPr>
              <a:t>The LA crime dataset encompasses a vast array of information, including arrest specifics, demographic details,</a:t>
            </a:r>
            <a:r>
              <a:rPr lang="en-IN" sz="2200" dirty="0">
                <a:solidFill>
                  <a:srgbClr val="000000"/>
                </a:solidFill>
                <a:latin typeface="Times New Roman" panose="02020603050405020304" pitchFamily="18" charset="0"/>
                <a:cs typeface="Times New Roman" panose="02020603050405020304" pitchFamily="18" charset="0"/>
              </a:rPr>
              <a:t> area names, </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crime descriptions, weapon descrip</a:t>
            </a:r>
            <a:r>
              <a:rPr lang="en-IN" sz="2200" dirty="0">
                <a:solidFill>
                  <a:srgbClr val="000000"/>
                </a:solidFill>
                <a:latin typeface="Times New Roman" panose="02020603050405020304" pitchFamily="18" charset="0"/>
                <a:cs typeface="Times New Roman" panose="02020603050405020304" pitchFamily="18" charset="0"/>
              </a:rPr>
              <a:t>tion</a:t>
            </a:r>
            <a:r>
              <a:rPr lang="en-IN" sz="2200" b="0" i="0" u="none" strike="noStrike" dirty="0">
                <a:solidFill>
                  <a:srgbClr val="000000"/>
                </a:solidFill>
                <a:effectLst/>
                <a:latin typeface="Times New Roman" panose="02020603050405020304" pitchFamily="18" charset="0"/>
                <a:cs typeface="Times New Roman" panose="02020603050405020304" pitchFamily="18" charset="0"/>
              </a:rPr>
              <a:t>, premise description, locations, and timestamps.</a:t>
            </a:r>
          </a:p>
          <a:p>
            <a:pPr algn="l"/>
            <a:r>
              <a:rPr lang="en-IN" sz="2200" b="0" i="0" u="none" strike="noStrike" dirty="0">
                <a:solidFill>
                  <a:srgbClr val="000000"/>
                </a:solidFill>
                <a:effectLst/>
                <a:latin typeface="Times New Roman" panose="02020603050405020304" pitchFamily="18" charset="0"/>
                <a:cs typeface="Times New Roman" panose="02020603050405020304" pitchFamily="18" charset="0"/>
              </a:rPr>
              <a:t>•</a:t>
            </a:r>
            <a:r>
              <a:rPr lang="en-IN" sz="2200" b="0" i="0" u="none" strike="noStrike" dirty="0">
                <a:solidFill>
                  <a:srgbClr val="212121"/>
                </a:solidFill>
                <a:effectLst/>
                <a:latin typeface="Times New Roman" panose="02020603050405020304" pitchFamily="18" charset="0"/>
                <a:cs typeface="Times New Roman" panose="02020603050405020304" pitchFamily="18" charset="0"/>
              </a:rPr>
              <a:t>Number of rows: </a:t>
            </a:r>
            <a:r>
              <a:rPr lang="en-IN" sz="2200" dirty="0">
                <a:solidFill>
                  <a:schemeClr val="tx1"/>
                </a:solidFill>
                <a:latin typeface="Times New Roman" panose="02020603050405020304" pitchFamily="18" charset="0"/>
                <a:cs typeface="Times New Roman" panose="02020603050405020304" pitchFamily="18" charset="0"/>
              </a:rPr>
              <a:t>892934</a:t>
            </a:r>
            <a:r>
              <a:rPr lang="en-IN" sz="2200" dirty="0">
                <a:latin typeface="Times New Roman" panose="02020603050405020304" pitchFamily="18" charset="0"/>
                <a:cs typeface="Times New Roman" panose="02020603050405020304" pitchFamily="18" charset="0"/>
              </a:rPr>
              <a:t> </a:t>
            </a:r>
            <a:r>
              <a:rPr lang="en-IN" sz="2200" b="0" i="0" u="none" strike="noStrike" dirty="0">
                <a:solidFill>
                  <a:srgbClr val="212121"/>
                </a:solidFill>
                <a:effectLst/>
                <a:latin typeface="Times New Roman" panose="02020603050405020304" pitchFamily="18" charset="0"/>
                <a:cs typeface="Times New Roman" panose="02020603050405020304" pitchFamily="18" charset="0"/>
              </a:rPr>
              <a:t> </a:t>
            </a:r>
            <a:endParaRPr lang="en-IN"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l"/>
            <a:r>
              <a:rPr lang="en-IN" sz="2200" b="0" i="0" u="none" strike="noStrike" dirty="0">
                <a:solidFill>
                  <a:srgbClr val="000000"/>
                </a:solidFill>
                <a:effectLst/>
                <a:latin typeface="Times New Roman" panose="02020603050405020304" pitchFamily="18" charset="0"/>
                <a:cs typeface="Times New Roman" panose="02020603050405020304" pitchFamily="18" charset="0"/>
              </a:rPr>
              <a:t>•</a:t>
            </a:r>
            <a:r>
              <a:rPr lang="en-IN" sz="2200" b="0" i="0" u="none" strike="noStrike" dirty="0">
                <a:solidFill>
                  <a:srgbClr val="212121"/>
                </a:solidFill>
                <a:effectLst/>
                <a:latin typeface="Times New Roman" panose="02020603050405020304" pitchFamily="18" charset="0"/>
                <a:cs typeface="Times New Roman" panose="02020603050405020304" pitchFamily="18" charset="0"/>
              </a:rPr>
              <a:t>Number of columns: 28</a:t>
            </a:r>
            <a:endParaRPr lang="en-IN"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l"/>
            <a:endParaRPr lang="en-US" sz="2200" dirty="0">
              <a:latin typeface="Times New Roman" panose="02020603050405020304" pitchFamily="18" charset="0"/>
              <a:cs typeface="Times New Roman" panose="02020603050405020304" pitchFamily="18" charset="0"/>
            </a:endParaRPr>
          </a:p>
          <a:p>
            <a:pPr algn="l"/>
            <a:r>
              <a:rPr lang="en-US" sz="2200" dirty="0">
                <a:solidFill>
                  <a:schemeClr val="tx1"/>
                </a:solidFill>
                <a:latin typeface="Times New Roman" panose="02020603050405020304" pitchFamily="18" charset="0"/>
                <a:cs typeface="Times New Roman" panose="02020603050405020304" pitchFamily="18" charset="0"/>
              </a:rPr>
              <a:t>Columns :</a:t>
            </a:r>
          </a:p>
          <a:p>
            <a:pPr algn="l"/>
            <a:r>
              <a:rPr lang="en-IN" sz="2200" dirty="0">
                <a:solidFill>
                  <a:schemeClr val="tx1"/>
                </a:solidFill>
                <a:latin typeface="Times New Roman" panose="02020603050405020304" pitchFamily="18" charset="0"/>
                <a:cs typeface="Times New Roman" panose="02020603050405020304" pitchFamily="18" charset="0"/>
              </a:rPr>
              <a:t>DR_NO', 'Date </a:t>
            </a:r>
            <a:r>
              <a:rPr lang="en-IN" sz="2200" dirty="0" err="1">
                <a:solidFill>
                  <a:schemeClr val="tx1"/>
                </a:solidFill>
                <a:latin typeface="Times New Roman" panose="02020603050405020304" pitchFamily="18" charset="0"/>
                <a:cs typeface="Times New Roman" panose="02020603050405020304" pitchFamily="18" charset="0"/>
              </a:rPr>
              <a:t>Rptd</a:t>
            </a:r>
            <a:r>
              <a:rPr lang="en-IN" sz="2200" dirty="0">
                <a:solidFill>
                  <a:schemeClr val="tx1"/>
                </a:solidFill>
                <a:latin typeface="Times New Roman" panose="02020603050405020304" pitchFamily="18" charset="0"/>
                <a:cs typeface="Times New Roman" panose="02020603050405020304" pitchFamily="18" charset="0"/>
              </a:rPr>
              <a:t>', 'DATE OCC', 'TIME OCC', 'AREA', 'AREA NAME', '</a:t>
            </a:r>
            <a:r>
              <a:rPr lang="en-IN" sz="2200" dirty="0" err="1">
                <a:solidFill>
                  <a:schemeClr val="tx1"/>
                </a:solidFill>
                <a:latin typeface="Times New Roman" panose="02020603050405020304" pitchFamily="18" charset="0"/>
                <a:cs typeface="Times New Roman" panose="02020603050405020304" pitchFamily="18" charset="0"/>
              </a:rPr>
              <a:t>Rpt</a:t>
            </a:r>
            <a:r>
              <a:rPr lang="en-IN" sz="2200" dirty="0">
                <a:solidFill>
                  <a:schemeClr val="tx1"/>
                </a:solidFill>
                <a:latin typeface="Times New Roman" panose="02020603050405020304" pitchFamily="18" charset="0"/>
                <a:cs typeface="Times New Roman" panose="02020603050405020304" pitchFamily="18" charset="0"/>
              </a:rPr>
              <a:t> </a:t>
            </a:r>
            <a:r>
              <a:rPr lang="en-IN" sz="2200" dirty="0" err="1">
                <a:solidFill>
                  <a:schemeClr val="tx1"/>
                </a:solidFill>
                <a:latin typeface="Times New Roman" panose="02020603050405020304" pitchFamily="18" charset="0"/>
                <a:cs typeface="Times New Roman" panose="02020603050405020304" pitchFamily="18" charset="0"/>
              </a:rPr>
              <a:t>Dist</a:t>
            </a:r>
            <a:r>
              <a:rPr lang="en-IN" sz="2200" dirty="0">
                <a:solidFill>
                  <a:schemeClr val="tx1"/>
                </a:solidFill>
                <a:latin typeface="Times New Roman" panose="02020603050405020304" pitchFamily="18" charset="0"/>
                <a:cs typeface="Times New Roman" panose="02020603050405020304" pitchFamily="18" charset="0"/>
              </a:rPr>
              <a:t> No', 'Part 1-2', '</a:t>
            </a:r>
            <a:r>
              <a:rPr lang="en-IN" sz="2200" dirty="0" err="1">
                <a:solidFill>
                  <a:schemeClr val="tx1"/>
                </a:solidFill>
                <a:latin typeface="Times New Roman" panose="02020603050405020304" pitchFamily="18" charset="0"/>
                <a:cs typeface="Times New Roman" panose="02020603050405020304" pitchFamily="18" charset="0"/>
              </a:rPr>
              <a:t>Crm</a:t>
            </a:r>
            <a:r>
              <a:rPr lang="en-IN" sz="2200" dirty="0">
                <a:solidFill>
                  <a:schemeClr val="tx1"/>
                </a:solidFill>
                <a:latin typeface="Times New Roman" panose="02020603050405020304" pitchFamily="18" charset="0"/>
                <a:cs typeface="Times New Roman" panose="02020603050405020304" pitchFamily="18" charset="0"/>
              </a:rPr>
              <a:t> Cd', '</a:t>
            </a:r>
            <a:r>
              <a:rPr lang="en-IN" sz="2200" dirty="0" err="1">
                <a:solidFill>
                  <a:schemeClr val="tx1"/>
                </a:solidFill>
                <a:latin typeface="Times New Roman" panose="02020603050405020304" pitchFamily="18" charset="0"/>
                <a:cs typeface="Times New Roman" panose="02020603050405020304" pitchFamily="18" charset="0"/>
              </a:rPr>
              <a:t>Crm</a:t>
            </a:r>
            <a:r>
              <a:rPr lang="en-IN" sz="2200" dirty="0">
                <a:solidFill>
                  <a:schemeClr val="tx1"/>
                </a:solidFill>
                <a:latin typeface="Times New Roman" panose="02020603050405020304" pitchFamily="18" charset="0"/>
                <a:cs typeface="Times New Roman" panose="02020603050405020304" pitchFamily="18" charset="0"/>
              </a:rPr>
              <a:t> Cd </a:t>
            </a:r>
            <a:r>
              <a:rPr lang="en-IN" sz="2200" dirty="0" err="1">
                <a:solidFill>
                  <a:schemeClr val="tx1"/>
                </a:solidFill>
                <a:latin typeface="Times New Roman" panose="02020603050405020304" pitchFamily="18" charset="0"/>
                <a:cs typeface="Times New Roman" panose="02020603050405020304" pitchFamily="18" charset="0"/>
              </a:rPr>
              <a:t>Desc</a:t>
            </a:r>
            <a:r>
              <a:rPr lang="en-IN" sz="2200" dirty="0">
                <a:solidFill>
                  <a:schemeClr val="tx1"/>
                </a:solidFill>
                <a:latin typeface="Times New Roman" panose="02020603050405020304" pitchFamily="18" charset="0"/>
                <a:cs typeface="Times New Roman" panose="02020603050405020304" pitchFamily="18" charset="0"/>
              </a:rPr>
              <a:t>', '</a:t>
            </a:r>
            <a:r>
              <a:rPr lang="en-IN" sz="2200" dirty="0" err="1">
                <a:solidFill>
                  <a:schemeClr val="tx1"/>
                </a:solidFill>
                <a:latin typeface="Times New Roman" panose="02020603050405020304" pitchFamily="18" charset="0"/>
                <a:cs typeface="Times New Roman" panose="02020603050405020304" pitchFamily="18" charset="0"/>
              </a:rPr>
              <a:t>Mocodes</a:t>
            </a:r>
            <a:r>
              <a:rPr lang="en-IN" sz="2200" dirty="0">
                <a:solidFill>
                  <a:schemeClr val="tx1"/>
                </a:solidFill>
                <a:latin typeface="Times New Roman" panose="02020603050405020304" pitchFamily="18" charset="0"/>
                <a:cs typeface="Times New Roman" panose="02020603050405020304" pitchFamily="18" charset="0"/>
              </a:rPr>
              <a:t>', '</a:t>
            </a:r>
            <a:r>
              <a:rPr lang="en-IN" sz="2200" dirty="0" err="1">
                <a:solidFill>
                  <a:schemeClr val="tx1"/>
                </a:solidFill>
                <a:latin typeface="Times New Roman" panose="02020603050405020304" pitchFamily="18" charset="0"/>
                <a:cs typeface="Times New Roman" panose="02020603050405020304" pitchFamily="18" charset="0"/>
              </a:rPr>
              <a:t>Vict</a:t>
            </a:r>
            <a:r>
              <a:rPr lang="en-IN" sz="2200" dirty="0">
                <a:solidFill>
                  <a:schemeClr val="tx1"/>
                </a:solidFill>
                <a:latin typeface="Times New Roman" panose="02020603050405020304" pitchFamily="18" charset="0"/>
                <a:cs typeface="Times New Roman" panose="02020603050405020304" pitchFamily="18" charset="0"/>
              </a:rPr>
              <a:t> Age', '</a:t>
            </a:r>
            <a:r>
              <a:rPr lang="en-IN" sz="2200" dirty="0" err="1">
                <a:solidFill>
                  <a:schemeClr val="tx1"/>
                </a:solidFill>
                <a:latin typeface="Times New Roman" panose="02020603050405020304" pitchFamily="18" charset="0"/>
                <a:cs typeface="Times New Roman" panose="02020603050405020304" pitchFamily="18" charset="0"/>
              </a:rPr>
              <a:t>Vict</a:t>
            </a:r>
            <a:r>
              <a:rPr lang="en-IN" sz="2200" dirty="0">
                <a:solidFill>
                  <a:schemeClr val="tx1"/>
                </a:solidFill>
                <a:latin typeface="Times New Roman" panose="02020603050405020304" pitchFamily="18" charset="0"/>
                <a:cs typeface="Times New Roman" panose="02020603050405020304" pitchFamily="18" charset="0"/>
              </a:rPr>
              <a:t> Sex', '</a:t>
            </a:r>
            <a:r>
              <a:rPr lang="en-IN" sz="2200" dirty="0" err="1">
                <a:solidFill>
                  <a:schemeClr val="tx1"/>
                </a:solidFill>
                <a:latin typeface="Times New Roman" panose="02020603050405020304" pitchFamily="18" charset="0"/>
                <a:cs typeface="Times New Roman" panose="02020603050405020304" pitchFamily="18" charset="0"/>
              </a:rPr>
              <a:t>Vict</a:t>
            </a:r>
            <a:r>
              <a:rPr lang="en-IN" sz="2200" dirty="0">
                <a:solidFill>
                  <a:schemeClr val="tx1"/>
                </a:solidFill>
                <a:latin typeface="Times New Roman" panose="02020603050405020304" pitchFamily="18" charset="0"/>
                <a:cs typeface="Times New Roman" panose="02020603050405020304" pitchFamily="18" charset="0"/>
              </a:rPr>
              <a:t> Descent', '</a:t>
            </a:r>
            <a:r>
              <a:rPr lang="en-IN" sz="2200" dirty="0" err="1">
                <a:solidFill>
                  <a:schemeClr val="tx1"/>
                </a:solidFill>
                <a:latin typeface="Times New Roman" panose="02020603050405020304" pitchFamily="18" charset="0"/>
                <a:cs typeface="Times New Roman" panose="02020603050405020304" pitchFamily="18" charset="0"/>
              </a:rPr>
              <a:t>Premis</a:t>
            </a:r>
            <a:r>
              <a:rPr lang="en-IN" sz="2200" dirty="0">
                <a:solidFill>
                  <a:schemeClr val="tx1"/>
                </a:solidFill>
                <a:latin typeface="Times New Roman" panose="02020603050405020304" pitchFamily="18" charset="0"/>
                <a:cs typeface="Times New Roman" panose="02020603050405020304" pitchFamily="18" charset="0"/>
              </a:rPr>
              <a:t> Cd', '</a:t>
            </a:r>
            <a:r>
              <a:rPr lang="en-IN" sz="2200" dirty="0" err="1">
                <a:solidFill>
                  <a:schemeClr val="tx1"/>
                </a:solidFill>
                <a:latin typeface="Times New Roman" panose="02020603050405020304" pitchFamily="18" charset="0"/>
                <a:cs typeface="Times New Roman" panose="02020603050405020304" pitchFamily="18" charset="0"/>
              </a:rPr>
              <a:t>Premis</a:t>
            </a:r>
            <a:r>
              <a:rPr lang="en-IN" sz="2200" dirty="0">
                <a:solidFill>
                  <a:schemeClr val="tx1"/>
                </a:solidFill>
                <a:latin typeface="Times New Roman" panose="02020603050405020304" pitchFamily="18" charset="0"/>
                <a:cs typeface="Times New Roman" panose="02020603050405020304" pitchFamily="18" charset="0"/>
              </a:rPr>
              <a:t> </a:t>
            </a:r>
            <a:r>
              <a:rPr lang="en-IN" sz="2200" dirty="0" err="1">
                <a:solidFill>
                  <a:schemeClr val="tx1"/>
                </a:solidFill>
                <a:latin typeface="Times New Roman" panose="02020603050405020304" pitchFamily="18" charset="0"/>
                <a:cs typeface="Times New Roman" panose="02020603050405020304" pitchFamily="18" charset="0"/>
              </a:rPr>
              <a:t>Desc</a:t>
            </a:r>
            <a:r>
              <a:rPr lang="en-IN" sz="2200" dirty="0">
                <a:solidFill>
                  <a:schemeClr val="tx1"/>
                </a:solidFill>
                <a:latin typeface="Times New Roman" panose="02020603050405020304" pitchFamily="18" charset="0"/>
                <a:cs typeface="Times New Roman" panose="02020603050405020304" pitchFamily="18" charset="0"/>
              </a:rPr>
              <a:t>', 'Weapon Used Cd', 'Weapon </a:t>
            </a:r>
            <a:r>
              <a:rPr lang="en-IN" sz="2200" dirty="0" err="1">
                <a:solidFill>
                  <a:schemeClr val="tx1"/>
                </a:solidFill>
                <a:latin typeface="Times New Roman" panose="02020603050405020304" pitchFamily="18" charset="0"/>
                <a:cs typeface="Times New Roman" panose="02020603050405020304" pitchFamily="18" charset="0"/>
              </a:rPr>
              <a:t>Desc</a:t>
            </a:r>
            <a:r>
              <a:rPr lang="en-IN" sz="2200" dirty="0">
                <a:solidFill>
                  <a:schemeClr val="tx1"/>
                </a:solidFill>
                <a:latin typeface="Times New Roman" panose="02020603050405020304" pitchFamily="18" charset="0"/>
                <a:cs typeface="Times New Roman" panose="02020603050405020304" pitchFamily="18" charset="0"/>
              </a:rPr>
              <a:t>', 'Status', 'Status </a:t>
            </a:r>
            <a:r>
              <a:rPr lang="en-IN" sz="2200" dirty="0" err="1">
                <a:solidFill>
                  <a:schemeClr val="tx1"/>
                </a:solidFill>
                <a:latin typeface="Times New Roman" panose="02020603050405020304" pitchFamily="18" charset="0"/>
                <a:cs typeface="Times New Roman" panose="02020603050405020304" pitchFamily="18" charset="0"/>
              </a:rPr>
              <a:t>Desc</a:t>
            </a:r>
            <a:r>
              <a:rPr lang="en-IN" sz="2200" dirty="0">
                <a:solidFill>
                  <a:schemeClr val="tx1"/>
                </a:solidFill>
                <a:latin typeface="Times New Roman" panose="02020603050405020304" pitchFamily="18" charset="0"/>
                <a:cs typeface="Times New Roman" panose="02020603050405020304" pitchFamily="18" charset="0"/>
              </a:rPr>
              <a:t>', '</a:t>
            </a:r>
            <a:r>
              <a:rPr lang="en-IN" sz="2200" dirty="0" err="1">
                <a:solidFill>
                  <a:schemeClr val="tx1"/>
                </a:solidFill>
                <a:latin typeface="Times New Roman" panose="02020603050405020304" pitchFamily="18" charset="0"/>
                <a:cs typeface="Times New Roman" panose="02020603050405020304" pitchFamily="18" charset="0"/>
              </a:rPr>
              <a:t>Crm</a:t>
            </a:r>
            <a:r>
              <a:rPr lang="en-IN" sz="2200" dirty="0">
                <a:solidFill>
                  <a:schemeClr val="tx1"/>
                </a:solidFill>
                <a:latin typeface="Times New Roman" panose="02020603050405020304" pitchFamily="18" charset="0"/>
                <a:cs typeface="Times New Roman" panose="02020603050405020304" pitchFamily="18" charset="0"/>
              </a:rPr>
              <a:t> Cd 1', '</a:t>
            </a:r>
            <a:r>
              <a:rPr lang="en-IN" sz="2200" dirty="0" err="1">
                <a:solidFill>
                  <a:schemeClr val="tx1"/>
                </a:solidFill>
                <a:latin typeface="Times New Roman" panose="02020603050405020304" pitchFamily="18" charset="0"/>
                <a:cs typeface="Times New Roman" panose="02020603050405020304" pitchFamily="18" charset="0"/>
              </a:rPr>
              <a:t>Crm</a:t>
            </a:r>
            <a:r>
              <a:rPr lang="en-IN" sz="2200" dirty="0">
                <a:solidFill>
                  <a:schemeClr val="tx1"/>
                </a:solidFill>
                <a:latin typeface="Times New Roman" panose="02020603050405020304" pitchFamily="18" charset="0"/>
                <a:cs typeface="Times New Roman" panose="02020603050405020304" pitchFamily="18" charset="0"/>
              </a:rPr>
              <a:t> Cd 2', '</a:t>
            </a:r>
            <a:r>
              <a:rPr lang="en-IN" sz="2200" dirty="0" err="1">
                <a:solidFill>
                  <a:schemeClr val="tx1"/>
                </a:solidFill>
                <a:latin typeface="Times New Roman" panose="02020603050405020304" pitchFamily="18" charset="0"/>
                <a:cs typeface="Times New Roman" panose="02020603050405020304" pitchFamily="18" charset="0"/>
              </a:rPr>
              <a:t>Crm</a:t>
            </a:r>
            <a:r>
              <a:rPr lang="en-IN" sz="2200" dirty="0">
                <a:solidFill>
                  <a:schemeClr val="tx1"/>
                </a:solidFill>
                <a:latin typeface="Times New Roman" panose="02020603050405020304" pitchFamily="18" charset="0"/>
                <a:cs typeface="Times New Roman" panose="02020603050405020304" pitchFamily="18" charset="0"/>
              </a:rPr>
              <a:t> Cd 3', '</a:t>
            </a:r>
            <a:r>
              <a:rPr lang="en-IN" sz="2200" dirty="0" err="1">
                <a:solidFill>
                  <a:schemeClr val="tx1"/>
                </a:solidFill>
                <a:latin typeface="Times New Roman" panose="02020603050405020304" pitchFamily="18" charset="0"/>
                <a:cs typeface="Times New Roman" panose="02020603050405020304" pitchFamily="18" charset="0"/>
              </a:rPr>
              <a:t>Crm</a:t>
            </a:r>
            <a:r>
              <a:rPr lang="en-IN" sz="2200" dirty="0">
                <a:solidFill>
                  <a:schemeClr val="tx1"/>
                </a:solidFill>
                <a:latin typeface="Times New Roman" panose="02020603050405020304" pitchFamily="18" charset="0"/>
                <a:cs typeface="Times New Roman" panose="02020603050405020304" pitchFamily="18" charset="0"/>
              </a:rPr>
              <a:t> Cd 4', 'LOCATION', 'Cross Street', 'LAT', 'LON'</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67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4A871-3EAA-7475-A1BA-9951EB283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A492B2-4B8A-F666-95F0-4C80448D94EC}"/>
              </a:ext>
            </a:extLst>
          </p:cNvPr>
          <p:cNvSpPr>
            <a:spLocks noGrp="1"/>
          </p:cNvSpPr>
          <p:nvPr>
            <p:ph type="ctrTitle"/>
          </p:nvPr>
        </p:nvSpPr>
        <p:spPr>
          <a:xfrm>
            <a:off x="1975757" y="587106"/>
            <a:ext cx="5192486" cy="632094"/>
          </a:xfrm>
        </p:spPr>
        <p:txBody>
          <a:bodyPr>
            <a:normAutofit fontScale="90000"/>
          </a:bodyPr>
          <a:lstStyle/>
          <a:p>
            <a:r>
              <a:rPr lang="en-US" dirty="0"/>
              <a:t>Analysis Methods</a:t>
            </a:r>
          </a:p>
        </p:txBody>
      </p:sp>
      <p:sp>
        <p:nvSpPr>
          <p:cNvPr id="4" name="Subtitle 2">
            <a:extLst>
              <a:ext uri="{FF2B5EF4-FFF2-40B4-BE49-F238E27FC236}">
                <a16:creationId xmlns:a16="http://schemas.microsoft.com/office/drawing/2014/main" id="{3F610FC9-FB72-09D3-FAED-300ED50C3564}"/>
              </a:ext>
            </a:extLst>
          </p:cNvPr>
          <p:cNvSpPr>
            <a:spLocks noGrp="1"/>
          </p:cNvSpPr>
          <p:nvPr>
            <p:ph type="subTitle" idx="1"/>
          </p:nvPr>
        </p:nvSpPr>
        <p:spPr>
          <a:xfrm>
            <a:off x="273050" y="1341438"/>
            <a:ext cx="8502650" cy="4929187"/>
          </a:xfrm>
        </p:spPr>
        <p:txBody>
          <a:bodyPr>
            <a:normAutofit/>
          </a:bodyPr>
          <a:lstStyle/>
          <a:p>
            <a:pPr marL="342900" indent="-342900" algn="l">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Programming Languages: Python is the main language used for analysis and data processing.</a:t>
            </a:r>
            <a:br>
              <a:rPr lang="en-IN" sz="2200" dirty="0">
                <a:solidFill>
                  <a:schemeClr val="tx1"/>
                </a:solidFill>
                <a:latin typeface="Times New Roman" panose="02020603050405020304" pitchFamily="18" charset="0"/>
                <a:cs typeface="Times New Roman" panose="02020603050405020304" pitchFamily="18" charset="0"/>
              </a:rPr>
            </a:br>
            <a:endParaRPr lang="en-IN"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Libraries and Frameworks: For data processing, analysis, statistical computations, visualization, and geospatial representation, use tools like </a:t>
            </a:r>
            <a:r>
              <a:rPr lang="en-IN" sz="2200" dirty="0" err="1">
                <a:solidFill>
                  <a:schemeClr val="tx1"/>
                </a:solidFill>
                <a:latin typeface="Times New Roman" panose="02020603050405020304" pitchFamily="18" charset="0"/>
                <a:cs typeface="Times New Roman" panose="02020603050405020304" pitchFamily="18" charset="0"/>
              </a:rPr>
              <a:t>PySpark</a:t>
            </a:r>
            <a:r>
              <a:rPr lang="en-IN" sz="2200" dirty="0">
                <a:solidFill>
                  <a:schemeClr val="tx1"/>
                </a:solidFill>
                <a:latin typeface="Times New Roman" panose="02020603050405020304" pitchFamily="18" charset="0"/>
                <a:cs typeface="Times New Roman" panose="02020603050405020304" pitchFamily="18" charset="0"/>
              </a:rPr>
              <a:t>, Pandas, NumPy, Matplotlib, Seaborn, </a:t>
            </a:r>
            <a:r>
              <a:rPr lang="en-IN" sz="2200" dirty="0" err="1">
                <a:solidFill>
                  <a:schemeClr val="tx1"/>
                </a:solidFill>
                <a:latin typeface="Times New Roman" panose="02020603050405020304" pitchFamily="18" charset="0"/>
                <a:cs typeface="Times New Roman" panose="02020603050405020304" pitchFamily="18" charset="0"/>
              </a:rPr>
              <a:t>geopandas</a:t>
            </a:r>
            <a:r>
              <a:rPr lang="en-IN" sz="2200" dirty="0">
                <a:solidFill>
                  <a:schemeClr val="tx1"/>
                </a:solidFill>
                <a:latin typeface="Times New Roman" panose="02020603050405020304" pitchFamily="18" charset="0"/>
                <a:cs typeface="Times New Roman" panose="02020603050405020304" pitchFamily="18" charset="0"/>
              </a:rPr>
              <a:t>, and Folium.</a:t>
            </a:r>
            <a:br>
              <a:rPr lang="en-IN" sz="2200" dirty="0">
                <a:solidFill>
                  <a:schemeClr val="tx1"/>
                </a:solidFill>
                <a:latin typeface="Times New Roman" panose="02020603050405020304" pitchFamily="18" charset="0"/>
                <a:cs typeface="Times New Roman" panose="02020603050405020304" pitchFamily="18" charset="0"/>
              </a:rPr>
            </a:br>
            <a:endParaRPr lang="en-IN"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Phases include data intake, data storage, data processing, </a:t>
            </a:r>
            <a:r>
              <a:rPr lang="en-IN" sz="2200" dirty="0" err="1">
                <a:solidFill>
                  <a:schemeClr val="tx1"/>
                </a:solidFill>
                <a:latin typeface="Times New Roman" panose="02020603050405020304" pitchFamily="18" charset="0"/>
                <a:cs typeface="Times New Roman" panose="02020603050405020304" pitchFamily="18" charset="0"/>
              </a:rPr>
              <a:t>clustring</a:t>
            </a:r>
            <a:r>
              <a:rPr lang="en-IN" sz="2200" dirty="0">
                <a:solidFill>
                  <a:schemeClr val="tx1"/>
                </a:solidFill>
                <a:latin typeface="Times New Roman" panose="02020603050405020304" pitchFamily="18" charset="0"/>
                <a:cs typeface="Times New Roman" panose="02020603050405020304" pitchFamily="18" charset="0"/>
              </a:rPr>
              <a:t>, data analysis, and data visualization are typically included in the big data project lifecycle. These phases are implemented appropriately in the context of our LA crime analysis study.</a:t>
            </a:r>
            <a:br>
              <a:rPr lang="en-IN" sz="2200" dirty="0">
                <a:solidFill>
                  <a:schemeClr val="tx1"/>
                </a:solidFill>
                <a:latin typeface="Times New Roman" panose="02020603050405020304" pitchFamily="18" charset="0"/>
                <a:cs typeface="Times New Roman" panose="02020603050405020304" pitchFamily="18" charset="0"/>
              </a:rPr>
            </a:b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1795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9AD54-BA39-E832-5F83-ABF9787F5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24D98-CCDF-1061-7E98-C3880E3A4C17}"/>
              </a:ext>
            </a:extLst>
          </p:cNvPr>
          <p:cNvSpPr>
            <a:spLocks noGrp="1"/>
          </p:cNvSpPr>
          <p:nvPr>
            <p:ph type="ctrTitle"/>
          </p:nvPr>
        </p:nvSpPr>
        <p:spPr>
          <a:xfrm>
            <a:off x="1975757" y="587106"/>
            <a:ext cx="5192486" cy="632094"/>
          </a:xfrm>
        </p:spPr>
        <p:txBody>
          <a:bodyPr>
            <a:normAutofit fontScale="90000"/>
          </a:bodyPr>
          <a:lstStyle/>
          <a:p>
            <a:r>
              <a:rPr lang="en-IN" sz="4400" dirty="0">
                <a:solidFill>
                  <a:schemeClr val="tx1"/>
                </a:solidFill>
                <a:latin typeface="Times New Roman" panose="02020603050405020304" pitchFamily="18" charset="0"/>
                <a:cs typeface="Times New Roman" panose="02020603050405020304" pitchFamily="18" charset="0"/>
              </a:rPr>
              <a:t>Analysis/Results</a:t>
            </a:r>
            <a:endParaRPr lang="en-US" dirty="0"/>
          </a:p>
        </p:txBody>
      </p:sp>
      <p:sp>
        <p:nvSpPr>
          <p:cNvPr id="3" name="Subtitle 2">
            <a:extLst>
              <a:ext uri="{FF2B5EF4-FFF2-40B4-BE49-F238E27FC236}">
                <a16:creationId xmlns:a16="http://schemas.microsoft.com/office/drawing/2014/main" id="{59C025FC-E1BA-9DFF-9122-A096EF869ACF}"/>
              </a:ext>
            </a:extLst>
          </p:cNvPr>
          <p:cNvSpPr>
            <a:spLocks noGrp="1"/>
          </p:cNvSpPr>
          <p:nvPr>
            <p:ph type="subTitle" idx="1"/>
          </p:nvPr>
        </p:nvSpPr>
        <p:spPr>
          <a:xfrm>
            <a:off x="320633" y="1853808"/>
            <a:ext cx="8502733" cy="4928982"/>
          </a:xfrm>
        </p:spPr>
        <p:txBody>
          <a:bodyPr>
            <a:normAutofit/>
          </a:bodyPr>
          <a:lstStyle/>
          <a:p>
            <a:pPr marL="342900" indent="-342900" algn="l">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Using data from the LAPD, we have developed a model to monitor crimes and their severity based on your project's scope.</a:t>
            </a:r>
            <a:br>
              <a:rPr lang="en-IN" sz="2200" dirty="0">
                <a:solidFill>
                  <a:schemeClr val="tx1"/>
                </a:solidFill>
                <a:latin typeface="Times New Roman" panose="02020603050405020304" pitchFamily="18" charset="0"/>
                <a:cs typeface="Times New Roman" panose="02020603050405020304" pitchFamily="18" charset="0"/>
              </a:rPr>
            </a:br>
            <a:endParaRPr lang="en-IN" sz="2200" dirty="0">
              <a:solidFill>
                <a:schemeClr val="tx1"/>
              </a:solidFill>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IN" sz="2200" dirty="0">
                <a:solidFill>
                  <a:schemeClr val="tx1"/>
                </a:solidFill>
                <a:latin typeface="Times New Roman" panose="02020603050405020304" pitchFamily="18" charset="0"/>
                <a:cs typeface="Times New Roman" panose="02020603050405020304" pitchFamily="18" charset="0"/>
              </a:rPr>
              <a:t>Comprehending the Outcomes: evaluated the relevance and real-world applications of the patterns and insights found in the data. We were able to draw significant findings and provide the public with well-informed advice regarding the crimes by carefully </a:t>
            </a:r>
            <a:r>
              <a:rPr lang="en-IN" sz="2200" dirty="0" err="1">
                <a:solidFill>
                  <a:schemeClr val="tx1"/>
                </a:solidFill>
                <a:latin typeface="Times New Roman" panose="02020603050405020304" pitchFamily="18" charset="0"/>
                <a:cs typeface="Times New Roman" panose="02020603050405020304" pitchFamily="18" charset="0"/>
              </a:rPr>
              <a:t>analyzing</a:t>
            </a:r>
            <a:r>
              <a:rPr lang="en-IN" sz="2200" dirty="0">
                <a:solidFill>
                  <a:schemeClr val="tx1"/>
                </a:solidFill>
                <a:latin typeface="Times New Roman" panose="02020603050405020304" pitchFamily="18" charset="0"/>
                <a:cs typeface="Times New Roman" panose="02020603050405020304" pitchFamily="18" charset="0"/>
              </a:rPr>
              <a:t> the results and we interpreted the saftest area to live.</a:t>
            </a:r>
            <a:br>
              <a:rPr lang="en-IN" sz="2200" dirty="0">
                <a:solidFill>
                  <a:schemeClr val="tx1"/>
                </a:solidFill>
                <a:latin typeface="Times New Roman" panose="02020603050405020304" pitchFamily="18" charset="0"/>
                <a:cs typeface="Times New Roman" panose="02020603050405020304" pitchFamily="18" charset="0"/>
              </a:rPr>
            </a:b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66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B1DB9-0380-1961-44C2-2AF46A07BA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05185-0F43-FD8F-4473-93DA96547D98}"/>
              </a:ext>
            </a:extLst>
          </p:cNvPr>
          <p:cNvSpPr>
            <a:spLocks noGrp="1"/>
          </p:cNvSpPr>
          <p:nvPr>
            <p:ph type="ctrTitle"/>
          </p:nvPr>
        </p:nvSpPr>
        <p:spPr>
          <a:xfrm>
            <a:off x="1975757" y="587106"/>
            <a:ext cx="5192486" cy="632094"/>
          </a:xfrm>
        </p:spPr>
        <p:txBody>
          <a:bodyPr>
            <a:normAutofit fontScale="90000"/>
          </a:bodyPr>
          <a:lstStyle/>
          <a:p>
            <a:r>
              <a:rPr lang="en-US" dirty="0">
                <a:latin typeface="Times New Roman" panose="02020603050405020304" pitchFamily="18" charset="0"/>
                <a:cs typeface="Times New Roman" panose="02020603050405020304" pitchFamily="18" charset="0"/>
              </a:rPr>
              <a:t>Pre - Processing</a:t>
            </a:r>
          </a:p>
        </p:txBody>
      </p:sp>
      <p:sp>
        <p:nvSpPr>
          <p:cNvPr id="3" name="Subtitle 2">
            <a:extLst>
              <a:ext uri="{FF2B5EF4-FFF2-40B4-BE49-F238E27FC236}">
                <a16:creationId xmlns:a16="http://schemas.microsoft.com/office/drawing/2014/main" id="{6F607509-B35A-BEAB-801D-C056680D6581}"/>
              </a:ext>
            </a:extLst>
          </p:cNvPr>
          <p:cNvSpPr>
            <a:spLocks noGrp="1"/>
          </p:cNvSpPr>
          <p:nvPr>
            <p:ph type="subTitle" idx="1"/>
          </p:nvPr>
        </p:nvSpPr>
        <p:spPr>
          <a:xfrm>
            <a:off x="247433" y="1499391"/>
            <a:ext cx="8478982" cy="1049508"/>
          </a:xfrm>
        </p:spPr>
        <p:txBody>
          <a:bodyPr>
            <a:normAutofit fontScale="92500"/>
          </a:bodyPr>
          <a:lstStyle/>
          <a:p>
            <a:pPr algn="l"/>
            <a:r>
              <a:rPr lang="en-US" sz="2200" dirty="0">
                <a:solidFill>
                  <a:schemeClr val="tx1"/>
                </a:solidFill>
                <a:latin typeface="Times New Roman" panose="02020603050405020304" pitchFamily="18" charset="0"/>
                <a:cs typeface="Times New Roman" panose="02020603050405020304" pitchFamily="18" charset="0"/>
              </a:rPr>
              <a:t>Dropping columns :</a:t>
            </a:r>
          </a:p>
          <a:p>
            <a:pPr algn="l"/>
            <a:r>
              <a:rPr lang="en-US" sz="2200" dirty="0">
                <a:solidFill>
                  <a:schemeClr val="tx1"/>
                </a:solidFill>
                <a:latin typeface="Times New Roman" panose="02020603050405020304" pitchFamily="18" charset="0"/>
                <a:cs typeface="Times New Roman" panose="02020603050405020304" pitchFamily="18" charset="0"/>
              </a:rPr>
              <a:t>We have dropped some of the columns as we are not using in our analysis.</a:t>
            </a:r>
          </a:p>
        </p:txBody>
      </p:sp>
      <p:pic>
        <p:nvPicPr>
          <p:cNvPr id="5" name="Picture 4">
            <a:extLst>
              <a:ext uri="{FF2B5EF4-FFF2-40B4-BE49-F238E27FC236}">
                <a16:creationId xmlns:a16="http://schemas.microsoft.com/office/drawing/2014/main" id="{9DE850B8-E792-1D21-B0DD-DEEA28E1F2AE}"/>
              </a:ext>
            </a:extLst>
          </p:cNvPr>
          <p:cNvPicPr>
            <a:picLocks noChangeAspect="1"/>
          </p:cNvPicPr>
          <p:nvPr/>
        </p:nvPicPr>
        <p:blipFill>
          <a:blip r:embed="rId2"/>
          <a:stretch>
            <a:fillRect/>
          </a:stretch>
        </p:blipFill>
        <p:spPr>
          <a:xfrm>
            <a:off x="188052" y="2537310"/>
            <a:ext cx="8708515" cy="1049508"/>
          </a:xfrm>
          <a:prstGeom prst="rect">
            <a:avLst/>
          </a:prstGeom>
        </p:spPr>
      </p:pic>
      <p:sp>
        <p:nvSpPr>
          <p:cNvPr id="6" name="Subtitle 2">
            <a:extLst>
              <a:ext uri="{FF2B5EF4-FFF2-40B4-BE49-F238E27FC236}">
                <a16:creationId xmlns:a16="http://schemas.microsoft.com/office/drawing/2014/main" id="{5EACCE04-E874-F5EC-821A-293BC953F174}"/>
              </a:ext>
            </a:extLst>
          </p:cNvPr>
          <p:cNvSpPr txBox="1">
            <a:spLocks/>
          </p:cNvSpPr>
          <p:nvPr/>
        </p:nvSpPr>
        <p:spPr>
          <a:xfrm>
            <a:off x="188052" y="3849038"/>
            <a:ext cx="8708515" cy="45423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200" dirty="0">
                <a:solidFill>
                  <a:schemeClr val="tx1"/>
                </a:solidFill>
                <a:latin typeface="Times New Roman" panose="02020603050405020304" pitchFamily="18" charset="0"/>
                <a:cs typeface="Times New Roman" panose="02020603050405020304" pitchFamily="18" charset="0"/>
              </a:rPr>
              <a:t>Finding missing values:</a:t>
            </a:r>
          </a:p>
          <a:p>
            <a:pPr algn="l"/>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FF5D9D5-4E5D-C363-E3D8-B5E6E3BF954F}"/>
              </a:ext>
            </a:extLst>
          </p:cNvPr>
          <p:cNvSpPr txBox="1"/>
          <p:nvPr/>
        </p:nvSpPr>
        <p:spPr>
          <a:xfrm>
            <a:off x="1805049" y="4444289"/>
            <a:ext cx="3387466" cy="1477328"/>
          </a:xfrm>
          <a:prstGeom prst="rect">
            <a:avLst/>
          </a:prstGeom>
          <a:noFill/>
        </p:spPr>
        <p:txBody>
          <a:bodyPr wrap="none" rtlCol="0">
            <a:spAutoFit/>
          </a:bodyPr>
          <a:lstStyle/>
          <a:p>
            <a:r>
              <a:rPr lang="en-IN" dirty="0" err="1">
                <a:latin typeface="Times New Roman" panose="02020603050405020304" pitchFamily="18" charset="0"/>
                <a:cs typeface="Times New Roman" panose="02020603050405020304" pitchFamily="18" charset="0"/>
              </a:rPr>
              <a:t>Vict</a:t>
            </a:r>
            <a:r>
              <a:rPr lang="en-IN" dirty="0">
                <a:latin typeface="Times New Roman" panose="02020603050405020304" pitchFamily="18" charset="0"/>
                <a:cs typeface="Times New Roman" panose="02020603050405020304" pitchFamily="18" charset="0"/>
              </a:rPr>
              <a:t> Sex                              118301</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Premis</a:t>
            </a:r>
            <a:r>
              <a:rPr lang="en-IN" dirty="0">
                <a:latin typeface="Times New Roman" panose="02020603050405020304" pitchFamily="18" charset="0"/>
                <a:cs typeface="Times New Roman" panose="02020603050405020304" pitchFamily="18" charset="0"/>
              </a:rPr>
              <a:t> Cd                         10 </a:t>
            </a:r>
          </a:p>
          <a:p>
            <a:r>
              <a:rPr lang="en-IN" dirty="0" err="1">
                <a:latin typeface="Times New Roman" panose="02020603050405020304" pitchFamily="18" charset="0"/>
                <a:cs typeface="Times New Roman" panose="02020603050405020304" pitchFamily="18" charset="0"/>
              </a:rPr>
              <a:t>Premis</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Desc</a:t>
            </a:r>
            <a:r>
              <a:rPr lang="en-IN" dirty="0">
                <a:latin typeface="Times New Roman" panose="02020603050405020304" pitchFamily="18" charset="0"/>
                <a:cs typeface="Times New Roman" panose="02020603050405020304" pitchFamily="18" charset="0"/>
              </a:rPr>
              <a:t>                      548 </a:t>
            </a:r>
          </a:p>
          <a:p>
            <a:r>
              <a:rPr lang="en-IN" dirty="0">
                <a:latin typeface="Times New Roman" panose="02020603050405020304" pitchFamily="18" charset="0"/>
                <a:cs typeface="Times New Roman" panose="02020603050405020304" pitchFamily="18" charset="0"/>
              </a:rPr>
              <a:t>Weapon Used Cd             5833 </a:t>
            </a:r>
          </a:p>
          <a:p>
            <a:r>
              <a:rPr lang="en-IN" dirty="0">
                <a:latin typeface="Times New Roman" panose="02020603050405020304" pitchFamily="18" charset="0"/>
                <a:cs typeface="Times New Roman" panose="02020603050405020304" pitchFamily="18" charset="0"/>
              </a:rPr>
              <a:t>Weapon </a:t>
            </a:r>
            <a:r>
              <a:rPr lang="en-IN" dirty="0" err="1">
                <a:latin typeface="Times New Roman" panose="02020603050405020304" pitchFamily="18" charset="0"/>
                <a:cs typeface="Times New Roman" panose="02020603050405020304" pitchFamily="18" charset="0"/>
              </a:rPr>
              <a:t>Desc</a:t>
            </a:r>
            <a:r>
              <a:rPr lang="en-IN" dirty="0">
                <a:latin typeface="Times New Roman" panose="02020603050405020304" pitchFamily="18" charset="0"/>
                <a:cs typeface="Times New Roman" panose="02020603050405020304" pitchFamily="18" charset="0"/>
              </a:rPr>
              <a:t>                   5833</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92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6E9D3-0A31-4795-4E5E-04B400D35DF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D5FAEB0-6CE9-1A16-46FB-A69ECC3AADC8}"/>
              </a:ext>
            </a:extLst>
          </p:cNvPr>
          <p:cNvSpPr>
            <a:spLocks noGrp="1"/>
          </p:cNvSpPr>
          <p:nvPr>
            <p:ph type="subTitle" idx="1"/>
          </p:nvPr>
        </p:nvSpPr>
        <p:spPr>
          <a:xfrm>
            <a:off x="142505" y="540330"/>
            <a:ext cx="8633360" cy="380010"/>
          </a:xfrm>
        </p:spPr>
        <p:txBody>
          <a:bodyPr>
            <a:normAutofit fontScale="70000" lnSpcReduction="20000"/>
          </a:bodyPr>
          <a:lstStyle/>
          <a:p>
            <a:pPr algn="l"/>
            <a:r>
              <a:rPr lang="en-US" dirty="0">
                <a:solidFill>
                  <a:schemeClr val="tx1"/>
                </a:solidFill>
              </a:rPr>
              <a:t>Crime description:</a:t>
            </a:r>
          </a:p>
          <a:p>
            <a:pPr algn="l"/>
            <a:endParaRPr lang="en-US" dirty="0">
              <a:solidFill>
                <a:schemeClr val="tx1"/>
              </a:solidFill>
            </a:endParaRPr>
          </a:p>
        </p:txBody>
      </p:sp>
      <p:sp>
        <p:nvSpPr>
          <p:cNvPr id="6" name="Subtitle 2">
            <a:extLst>
              <a:ext uri="{FF2B5EF4-FFF2-40B4-BE49-F238E27FC236}">
                <a16:creationId xmlns:a16="http://schemas.microsoft.com/office/drawing/2014/main" id="{2B611C1D-1135-C0DA-CD31-6B952197C88F}"/>
              </a:ext>
            </a:extLst>
          </p:cNvPr>
          <p:cNvSpPr txBox="1">
            <a:spLocks/>
          </p:cNvSpPr>
          <p:nvPr/>
        </p:nvSpPr>
        <p:spPr>
          <a:xfrm>
            <a:off x="142504" y="2788498"/>
            <a:ext cx="8633360" cy="380010"/>
          </a:xfrm>
          <a:prstGeom prst="rect">
            <a:avLst/>
          </a:prstGeom>
        </p:spPr>
        <p:txBody>
          <a:bodyPr vert="horz" lIns="91440" tIns="45720" rIns="91440" bIns="45720" rtlCol="0">
            <a:normAutofit fontScale="70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dirty="0">
                <a:solidFill>
                  <a:schemeClr val="tx1"/>
                </a:solidFill>
              </a:rPr>
              <a:t>Crime description:</a:t>
            </a:r>
          </a:p>
          <a:p>
            <a:pPr algn="l"/>
            <a:endParaRPr lang="en-US" dirty="0">
              <a:solidFill>
                <a:schemeClr val="tx1"/>
              </a:solidFill>
            </a:endParaRPr>
          </a:p>
        </p:txBody>
      </p:sp>
      <p:pic>
        <p:nvPicPr>
          <p:cNvPr id="8" name="Picture 7" descr="A white and black text on a white background&#10;&#10;Description automatically generated">
            <a:extLst>
              <a:ext uri="{FF2B5EF4-FFF2-40B4-BE49-F238E27FC236}">
                <a16:creationId xmlns:a16="http://schemas.microsoft.com/office/drawing/2014/main" id="{F2612C21-1D07-865A-F262-61E6511B8CD2}"/>
              </a:ext>
            </a:extLst>
          </p:cNvPr>
          <p:cNvPicPr>
            <a:picLocks noChangeAspect="1"/>
          </p:cNvPicPr>
          <p:nvPr/>
        </p:nvPicPr>
        <p:blipFill>
          <a:blip r:embed="rId2"/>
          <a:stretch>
            <a:fillRect/>
          </a:stretch>
        </p:blipFill>
        <p:spPr>
          <a:xfrm>
            <a:off x="368135" y="920340"/>
            <a:ext cx="7873342" cy="186815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EB9C3FD2-26D6-0517-E292-9659767DE202}"/>
              </a:ext>
            </a:extLst>
          </p:cNvPr>
          <p:cNvPicPr>
            <a:picLocks noChangeAspect="1"/>
          </p:cNvPicPr>
          <p:nvPr/>
        </p:nvPicPr>
        <p:blipFill>
          <a:blip r:embed="rId3"/>
          <a:stretch>
            <a:fillRect/>
          </a:stretch>
        </p:blipFill>
        <p:spPr>
          <a:xfrm>
            <a:off x="685799" y="3168508"/>
            <a:ext cx="8090065" cy="3689492"/>
          </a:xfrm>
          <a:prstGeom prst="rect">
            <a:avLst/>
          </a:prstGeom>
        </p:spPr>
      </p:pic>
    </p:spTree>
    <p:extLst>
      <p:ext uri="{BB962C8B-B14F-4D97-AF65-F5344CB8AC3E}">
        <p14:creationId xmlns:p14="http://schemas.microsoft.com/office/powerpoint/2010/main" val="1413041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FA65C-9E9E-23B4-6A55-3AE770F8E433}"/>
            </a:ext>
          </a:extLst>
        </p:cNvPr>
        <p:cNvGrpSpPr/>
        <p:nvPr/>
      </p:nvGrpSpPr>
      <p:grpSpPr>
        <a:xfrm>
          <a:off x="0" y="0"/>
          <a:ext cx="0" cy="0"/>
          <a:chOff x="0" y="0"/>
          <a:chExt cx="0" cy="0"/>
        </a:xfrm>
      </p:grpSpPr>
      <p:sp>
        <p:nvSpPr>
          <p:cNvPr id="10" name="Subtitle 2">
            <a:extLst>
              <a:ext uri="{FF2B5EF4-FFF2-40B4-BE49-F238E27FC236}">
                <a16:creationId xmlns:a16="http://schemas.microsoft.com/office/drawing/2014/main" id="{EBE0B4CA-9987-7B8F-B07A-2FEC321A370D}"/>
              </a:ext>
            </a:extLst>
          </p:cNvPr>
          <p:cNvSpPr>
            <a:spLocks noGrp="1"/>
          </p:cNvSpPr>
          <p:nvPr>
            <p:ph type="subTitle" idx="1"/>
          </p:nvPr>
        </p:nvSpPr>
        <p:spPr>
          <a:xfrm>
            <a:off x="142505" y="730633"/>
            <a:ext cx="8633360" cy="551901"/>
          </a:xfrm>
        </p:spPr>
        <p:txBody>
          <a:bodyPr>
            <a:normAutofit/>
          </a:bodyPr>
          <a:lstStyle/>
          <a:p>
            <a:r>
              <a:rPr lang="en-US" sz="2400" dirty="0">
                <a:solidFill>
                  <a:schemeClr val="tx1"/>
                </a:solidFill>
              </a:rPr>
              <a:t>Zone Clustering</a:t>
            </a:r>
          </a:p>
        </p:txBody>
      </p:sp>
      <p:sp>
        <p:nvSpPr>
          <p:cNvPr id="11" name="Subtitle 2">
            <a:extLst>
              <a:ext uri="{FF2B5EF4-FFF2-40B4-BE49-F238E27FC236}">
                <a16:creationId xmlns:a16="http://schemas.microsoft.com/office/drawing/2014/main" id="{D18CC743-18A4-7478-D3E2-9383812C6DDC}"/>
              </a:ext>
            </a:extLst>
          </p:cNvPr>
          <p:cNvSpPr txBox="1">
            <a:spLocks/>
          </p:cNvSpPr>
          <p:nvPr/>
        </p:nvSpPr>
        <p:spPr>
          <a:xfrm>
            <a:off x="142505" y="1282535"/>
            <a:ext cx="8633360" cy="38001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panose="020B0604020202020204" pitchFamily="34" charset="0"/>
              <a:buChar char="•"/>
            </a:pPr>
            <a:r>
              <a:rPr lang="en-US" sz="2200" dirty="0">
                <a:solidFill>
                  <a:schemeClr val="tx1"/>
                </a:solidFill>
              </a:rPr>
              <a:t>     Based on the LAT and LON we have clustered our data into the Zones using KMEANS </a:t>
            </a:r>
          </a:p>
        </p:txBody>
      </p:sp>
      <p:sp>
        <p:nvSpPr>
          <p:cNvPr id="14" name="TextBox 13">
            <a:extLst>
              <a:ext uri="{FF2B5EF4-FFF2-40B4-BE49-F238E27FC236}">
                <a16:creationId xmlns:a16="http://schemas.microsoft.com/office/drawing/2014/main" id="{F2F7D74B-12E2-1A5E-A8B4-64F40FF7A39C}"/>
              </a:ext>
            </a:extLst>
          </p:cNvPr>
          <p:cNvSpPr txBox="1"/>
          <p:nvPr/>
        </p:nvSpPr>
        <p:spPr>
          <a:xfrm>
            <a:off x="2624447" y="1163782"/>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B36D456F-4757-6ED7-4AF4-8F7F82153AA5}"/>
              </a:ext>
            </a:extLst>
          </p:cNvPr>
          <p:cNvSpPr txBox="1"/>
          <p:nvPr/>
        </p:nvSpPr>
        <p:spPr>
          <a:xfrm>
            <a:off x="3325091" y="1187532"/>
            <a:ext cx="184731" cy="369332"/>
          </a:xfrm>
          <a:prstGeom prst="rect">
            <a:avLst/>
          </a:prstGeom>
          <a:noFill/>
        </p:spPr>
        <p:txBody>
          <a:bodyPr wrap="none" rtlCol="0">
            <a:spAutoFit/>
          </a:bodyPr>
          <a:lstStyle/>
          <a:p>
            <a:endParaRPr lang="en-US" dirty="0"/>
          </a:p>
        </p:txBody>
      </p:sp>
      <p:sp>
        <p:nvSpPr>
          <p:cNvPr id="17" name="TextBox 16">
            <a:extLst>
              <a:ext uri="{FF2B5EF4-FFF2-40B4-BE49-F238E27FC236}">
                <a16:creationId xmlns:a16="http://schemas.microsoft.com/office/drawing/2014/main" id="{180C0AEE-6230-B6F2-6805-4E1A62BF42CC}"/>
              </a:ext>
            </a:extLst>
          </p:cNvPr>
          <p:cNvSpPr txBox="1"/>
          <p:nvPr/>
        </p:nvSpPr>
        <p:spPr>
          <a:xfrm>
            <a:off x="2018805" y="736270"/>
            <a:ext cx="184731" cy="369332"/>
          </a:xfrm>
          <a:prstGeom prst="rect">
            <a:avLst/>
          </a:prstGeom>
          <a:noFill/>
        </p:spPr>
        <p:txBody>
          <a:bodyPr wrap="none" rtlCol="0">
            <a:spAutoFit/>
          </a:bodyPr>
          <a:lstStyle/>
          <a:p>
            <a:endParaRPr lang="en-US" dirty="0"/>
          </a:p>
        </p:txBody>
      </p:sp>
      <p:pic>
        <p:nvPicPr>
          <p:cNvPr id="22" name="Picture 21" descr="A screenshot of a computer code&#10;&#10;Description automatically generated">
            <a:extLst>
              <a:ext uri="{FF2B5EF4-FFF2-40B4-BE49-F238E27FC236}">
                <a16:creationId xmlns:a16="http://schemas.microsoft.com/office/drawing/2014/main" id="{8320BFA2-7D49-413A-0857-429A40026C48}"/>
              </a:ext>
            </a:extLst>
          </p:cNvPr>
          <p:cNvPicPr>
            <a:picLocks noChangeAspect="1"/>
          </p:cNvPicPr>
          <p:nvPr/>
        </p:nvPicPr>
        <p:blipFill>
          <a:blip r:embed="rId2"/>
          <a:stretch>
            <a:fillRect/>
          </a:stretch>
        </p:blipFill>
        <p:spPr>
          <a:xfrm>
            <a:off x="685800" y="2257752"/>
            <a:ext cx="7772400" cy="3969550"/>
          </a:xfrm>
          <a:prstGeom prst="rect">
            <a:avLst/>
          </a:prstGeom>
        </p:spPr>
      </p:pic>
    </p:spTree>
    <p:extLst>
      <p:ext uri="{BB962C8B-B14F-4D97-AF65-F5344CB8AC3E}">
        <p14:creationId xmlns:p14="http://schemas.microsoft.com/office/powerpoint/2010/main" val="826338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4522</TotalTime>
  <Words>700</Words>
  <Application>Microsoft Office PowerPoint</Application>
  <PresentationFormat>On-screen Show (4:3)</PresentationFormat>
  <Paragraphs>72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Courier New</vt:lpstr>
      <vt:lpstr>Times New Roman</vt:lpstr>
      <vt:lpstr>Office Theme</vt:lpstr>
      <vt:lpstr>Crime Rate Data Analysis in Los Angeles </vt:lpstr>
      <vt:lpstr>Problem Statement</vt:lpstr>
      <vt:lpstr>Data Collection</vt:lpstr>
      <vt:lpstr>Dataset</vt:lpstr>
      <vt:lpstr>Analysis Methods</vt:lpstr>
      <vt:lpstr>Analysis/Results</vt:lpstr>
      <vt:lpstr>Pre - Processing</vt:lpstr>
      <vt:lpstr>PowerPoint Presentation</vt:lpstr>
      <vt:lpstr>PowerPoint Presentation</vt:lpstr>
      <vt:lpstr>PowerPoint Presentation</vt:lpstr>
      <vt:lpstr>PowerPoint Presentation</vt:lpstr>
      <vt:lpstr>We have choosen Zone 3 for further Analysis</vt:lpstr>
      <vt:lpstr>Data Collection</vt:lpstr>
      <vt:lpstr>Data Visualization</vt:lpstr>
      <vt:lpstr>PowerPoint Presentation</vt:lpstr>
      <vt:lpstr> </vt:lpstr>
      <vt:lpstr>Using Folium</vt:lpstr>
      <vt:lpstr>Modelling</vt:lpstr>
      <vt:lpstr>Logistic Regression</vt:lpstr>
      <vt:lpstr>Monthly Crime Frequency</vt:lpstr>
      <vt:lpstr>Monthly Crime Frequency</vt:lpstr>
      <vt:lpstr>PowerPoint Presentation</vt:lpstr>
      <vt:lpstr>Final Analysis</vt:lpstr>
    </vt:vector>
  </TitlesOfParts>
  <Company>UMBC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Jim Lord</dc:creator>
  <cp:lastModifiedBy>Gnaneswar Reddy</cp:lastModifiedBy>
  <cp:revision>5</cp:revision>
  <dcterms:created xsi:type="dcterms:W3CDTF">2019-12-12T13:31:42Z</dcterms:created>
  <dcterms:modified xsi:type="dcterms:W3CDTF">2024-05-08T22:26:26Z</dcterms:modified>
</cp:coreProperties>
</file>